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7" r:id="rId9"/>
    <p:sldId id="265" r:id="rId10"/>
    <p:sldId id="266" r:id="rId11"/>
    <p:sldId id="268" r:id="rId12"/>
    <p:sldId id="269" r:id="rId13"/>
    <p:sldId id="259" r:id="rId14"/>
    <p:sldId id="271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D2D"/>
    <a:srgbClr val="6EB2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7" autoAdjust="0"/>
    <p:restoredTop sz="94654" autoAdjust="0"/>
  </p:normalViewPr>
  <p:slideViewPr>
    <p:cSldViewPr>
      <p:cViewPr>
        <p:scale>
          <a:sx n="75" d="100"/>
          <a:sy n="75" d="100"/>
        </p:scale>
        <p:origin x="-372" y="-15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46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gif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D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2084" y="0"/>
            <a:ext cx="7715200" cy="8367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71600" y="836712"/>
            <a:ext cx="8172400" cy="52809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09.08.2019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0"/>
            <a:ext cx="951797" cy="59929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14" cstate="email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sharpenSoften amoun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5992931"/>
            <a:ext cx="9144000" cy="88842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532" y="5733256"/>
            <a:ext cx="8424936" cy="780097"/>
          </a:xfrm>
          <a:prstGeom prst="rect">
            <a:avLst/>
          </a:prstGeom>
        </p:spPr>
      </p:pic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ea"/>
          <a:cs typeface="Andalus" panose="02020603050405020304" pitchFamily="18" charset="-78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 typeface="Arial" pitchFamily="34" charset="0"/>
        <a:buNone/>
        <a:defRPr sz="32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image" Target="../media/image4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20.png"/><Relationship Id="rId4" Type="http://schemas.openxmlformats.org/officeDocument/2006/relationships/image" Target="../media/image40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0944" y="0"/>
            <a:ext cx="8073056" cy="1601416"/>
          </a:xfrm>
        </p:spPr>
        <p:txBody>
          <a:bodyPr>
            <a:normAutofit/>
          </a:bodyPr>
          <a:lstStyle/>
          <a:p>
            <a:r>
              <a:rPr lang="ru-RU" sz="2400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Презентация</a:t>
            </a:r>
            <a: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2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1196752"/>
            <a:ext cx="8172400" cy="4752528"/>
          </a:xfrm>
        </p:spPr>
        <p:txBody>
          <a:bodyPr>
            <a:normAutofit fontScale="92500" lnSpcReduction="10000"/>
          </a:bodyPr>
          <a:lstStyle/>
          <a:p>
            <a:pPr lvl="0"/>
            <a:endParaRPr lang="ru-RU" sz="2400" b="1" dirty="0" smtClean="0">
              <a:solidFill>
                <a:srgbClr val="FF8021">
                  <a:lumMod val="75000"/>
                </a:srgbClr>
              </a:solidFill>
              <a:latin typeface="Calibri"/>
            </a:endParaRPr>
          </a:p>
          <a:p>
            <a:pPr lvl="0"/>
            <a:endParaRPr lang="ru-RU" sz="2400" b="1" dirty="0" smtClean="0">
              <a:solidFill>
                <a:srgbClr val="FF8021">
                  <a:lumMod val="75000"/>
                </a:srgbClr>
              </a:solidFill>
              <a:latin typeface="Calibri"/>
            </a:endParaRPr>
          </a:p>
          <a:p>
            <a:pPr lvl="0"/>
            <a:endParaRPr lang="ru-RU" sz="2400" b="1" dirty="0">
              <a:solidFill>
                <a:srgbClr val="FF8021">
                  <a:lumMod val="75000"/>
                </a:srgbClr>
              </a:solidFill>
              <a:latin typeface="Calibri"/>
            </a:endParaRPr>
          </a:p>
          <a:p>
            <a:pPr lvl="0"/>
            <a:endParaRPr lang="ru-RU" sz="2400" b="1" dirty="0" smtClean="0">
              <a:solidFill>
                <a:srgbClr val="FF8021">
                  <a:lumMod val="75000"/>
                </a:srgbClr>
              </a:solidFill>
              <a:latin typeface="Calibri"/>
            </a:endParaRPr>
          </a:p>
          <a:p>
            <a:pPr lvl="0"/>
            <a:endParaRPr lang="ru-RU" sz="2400" b="1" dirty="0">
              <a:solidFill>
                <a:srgbClr val="FF8021">
                  <a:lumMod val="75000"/>
                </a:srgbClr>
              </a:solidFill>
              <a:latin typeface="Calibri"/>
            </a:endParaRPr>
          </a:p>
          <a:p>
            <a:pPr lvl="0"/>
            <a:endParaRPr lang="ru-RU" sz="2400" b="1" dirty="0" smtClean="0">
              <a:solidFill>
                <a:srgbClr val="FF8021">
                  <a:lumMod val="75000"/>
                </a:srgbClr>
              </a:solidFill>
              <a:latin typeface="Calibri"/>
            </a:endParaRPr>
          </a:p>
          <a:p>
            <a:pPr lvl="0"/>
            <a:r>
              <a:rPr lang="ru-RU" sz="2400" b="1" dirty="0" smtClean="0">
                <a:solidFill>
                  <a:srgbClr val="FF8021">
                    <a:lumMod val="75000"/>
                  </a:srgbClr>
                </a:solidFill>
                <a:latin typeface="Calibri"/>
              </a:rPr>
              <a:t>                         </a:t>
            </a:r>
          </a:p>
          <a:p>
            <a:pPr lvl="0"/>
            <a:r>
              <a:rPr lang="ru-RU" sz="2400" b="1" dirty="0">
                <a:solidFill>
                  <a:srgbClr val="FF8021">
                    <a:lumMod val="75000"/>
                  </a:srgbClr>
                </a:solidFill>
                <a:latin typeface="Calibri"/>
              </a:rPr>
              <a:t> </a:t>
            </a:r>
            <a:r>
              <a:rPr lang="ru-RU" sz="2400" b="1" dirty="0" smtClean="0">
                <a:solidFill>
                  <a:srgbClr val="FF8021">
                    <a:lumMod val="75000"/>
                  </a:srgbClr>
                </a:solidFill>
                <a:latin typeface="Calibri"/>
              </a:rPr>
              <a:t>                    </a:t>
            </a:r>
          </a:p>
          <a:p>
            <a:pPr lvl="0"/>
            <a:endParaRPr lang="ru-RU" sz="2400" b="1" dirty="0">
              <a:solidFill>
                <a:srgbClr val="FF8021">
                  <a:lumMod val="75000"/>
                </a:srgbClr>
              </a:solidFill>
              <a:latin typeface="Calibri"/>
            </a:endParaRPr>
          </a:p>
          <a:p>
            <a:pPr lvl="0" algn="just"/>
            <a:r>
              <a:rPr lang="ru-RU" sz="2400" dirty="0" smtClean="0">
                <a:solidFill>
                  <a:srgbClr val="00B050"/>
                </a:solidFill>
                <a:latin typeface="Calibri"/>
              </a:rPr>
              <a:t>                                                     </a:t>
            </a:r>
            <a:r>
              <a:rPr lang="ru-RU" sz="17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Составила: Рочева </a:t>
            </a:r>
            <a:r>
              <a:rPr lang="ru-RU" sz="1700" b="1" dirty="0">
                <a:solidFill>
                  <a:srgbClr val="00B050"/>
                </a:solidFill>
                <a:latin typeface="Cambria" panose="02040503050406030204" pitchFamily="18" charset="0"/>
              </a:rPr>
              <a:t>Надежда Васильевна, </a:t>
            </a:r>
          </a:p>
          <a:p>
            <a:pPr lvl="0" algn="just"/>
            <a:r>
              <a:rPr lang="ru-RU" sz="1700" b="1" dirty="0">
                <a:solidFill>
                  <a:srgbClr val="00B050"/>
                </a:solidFill>
                <a:latin typeface="Cambria" panose="02040503050406030204" pitchFamily="18" charset="0"/>
              </a:rPr>
              <a:t>                                               </a:t>
            </a:r>
            <a:r>
              <a:rPr lang="ru-RU" sz="1700" b="1" dirty="0" smtClean="0">
                <a:solidFill>
                  <a:srgbClr val="00B050"/>
                </a:solidFill>
                <a:latin typeface="Cambria" panose="02040503050406030204" pitchFamily="18" charset="0"/>
              </a:rPr>
              <a:t>                                                      </a:t>
            </a:r>
            <a:r>
              <a:rPr lang="ru-RU" sz="17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учитель </a:t>
            </a:r>
            <a:r>
              <a:rPr lang="ru-RU" sz="1700" dirty="0">
                <a:solidFill>
                  <a:srgbClr val="00B050"/>
                </a:solidFill>
                <a:latin typeface="Cambria" panose="02040503050406030204" pitchFamily="18" charset="0"/>
              </a:rPr>
              <a:t>начальных классов </a:t>
            </a:r>
            <a:r>
              <a:rPr lang="ru-RU" sz="17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ГОУ РК</a:t>
            </a:r>
            <a:endParaRPr lang="ru-RU" sz="1700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lvl="0" algn="just"/>
            <a:r>
              <a:rPr lang="ru-RU" sz="1700" dirty="0">
                <a:solidFill>
                  <a:srgbClr val="00B050"/>
                </a:solidFill>
                <a:latin typeface="Cambria" panose="02040503050406030204" pitchFamily="18" charset="0"/>
              </a:rPr>
              <a:t>                                              </a:t>
            </a:r>
            <a:r>
              <a:rPr lang="ru-RU" sz="17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                                                     «</a:t>
            </a:r>
            <a:r>
              <a:rPr lang="ru-RU" sz="1700" dirty="0">
                <a:solidFill>
                  <a:srgbClr val="00B050"/>
                </a:solidFill>
                <a:latin typeface="Cambria" panose="02040503050406030204" pitchFamily="18" charset="0"/>
              </a:rPr>
              <a:t>Специальная (коррекционная) </a:t>
            </a:r>
          </a:p>
          <a:p>
            <a:pPr lvl="0" algn="just"/>
            <a:r>
              <a:rPr lang="ru-RU" sz="1700" dirty="0">
                <a:solidFill>
                  <a:srgbClr val="00B050"/>
                </a:solidFill>
                <a:latin typeface="Cambria" panose="02040503050406030204" pitchFamily="18" charset="0"/>
              </a:rPr>
              <a:t>                                               </a:t>
            </a:r>
            <a:r>
              <a:rPr lang="ru-RU" sz="1700" dirty="0" smtClean="0">
                <a:solidFill>
                  <a:srgbClr val="00B050"/>
                </a:solidFill>
                <a:latin typeface="Cambria" panose="02040503050406030204" pitchFamily="18" charset="0"/>
              </a:rPr>
              <a:t>                                                      школа-интернат </a:t>
            </a:r>
            <a:r>
              <a:rPr lang="ru-RU" sz="1700" dirty="0">
                <a:solidFill>
                  <a:srgbClr val="00B050"/>
                </a:solidFill>
                <a:latin typeface="Cambria" panose="02040503050406030204" pitchFamily="18" charset="0"/>
              </a:rPr>
              <a:t>№9»  </a:t>
            </a:r>
            <a:r>
              <a:rPr lang="ru-RU" sz="1700" dirty="0" err="1">
                <a:solidFill>
                  <a:srgbClr val="00B050"/>
                </a:solidFill>
                <a:latin typeface="Cambria" panose="02040503050406030204" pitchFamily="18" charset="0"/>
              </a:rPr>
              <a:t>с.Ижма</a:t>
            </a:r>
            <a:endParaRPr lang="ru-RU" sz="1700" dirty="0">
              <a:solidFill>
                <a:srgbClr val="00B050"/>
              </a:solidFill>
              <a:latin typeface="Cambria" panose="02040503050406030204" pitchFamily="18" charset="0"/>
            </a:endParaRPr>
          </a:p>
          <a:p>
            <a:pPr lvl="0" algn="ctr"/>
            <a:endParaRPr lang="ru-RU" sz="1700" dirty="0">
              <a:solidFill>
                <a:srgbClr val="0070C0"/>
              </a:solidFill>
              <a:latin typeface="Calibri"/>
            </a:endParaRPr>
          </a:p>
          <a:p>
            <a:pPr algn="r"/>
            <a:endParaRPr lang="ru-RU" sz="2400" b="1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87624" y="1772816"/>
            <a:ext cx="76328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</a:p>
          <a:p>
            <a:pPr lvl="0" algn="ctr"/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«</a:t>
            </a:r>
            <a:r>
              <a:rPr lang="ru-RU" sz="3600" b="1" dirty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Правила дорожного движения для </a:t>
            </a:r>
            <a:r>
              <a:rPr lang="ru-RU" sz="36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велосипедистов»</a:t>
            </a:r>
            <a:endParaRPr lang="ru-RU" sz="3600" b="1" dirty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ru-RU" sz="20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Для обучающихся  1-7 классов</a:t>
            </a:r>
            <a:endParaRPr lang="ru-RU" sz="20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2040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171400"/>
            <a:ext cx="7715200" cy="83671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Велосипедистам  старше 14 лет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7412" y="620688"/>
            <a:ext cx="8172400" cy="5280910"/>
          </a:xfrm>
        </p:spPr>
        <p:txBody>
          <a:bodyPr>
            <a:noAutofit/>
          </a:bodyPr>
          <a:lstStyle/>
          <a:p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Третье исключение – 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разрешено движение </a:t>
            </a:r>
            <a:r>
              <a:rPr lang="ru-RU" sz="2200" b="1" dirty="0" smtClean="0">
                <a:solidFill>
                  <a:srgbClr val="FF0000"/>
                </a:solidFill>
              </a:rPr>
              <a:t>по </a:t>
            </a:r>
            <a:r>
              <a:rPr lang="ru-RU" sz="2200" b="1" dirty="0">
                <a:solidFill>
                  <a:srgbClr val="FF0000"/>
                </a:solidFill>
              </a:rPr>
              <a:t>тротуару или пешеходной дорожке:</a:t>
            </a:r>
          </a:p>
          <a:p>
            <a:pPr lvl="0" algn="just"/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е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сли нет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велосипедной и </a:t>
            </a:r>
            <a:r>
              <a:rPr lang="ru-RU" sz="2000" dirty="0" err="1">
                <a:solidFill>
                  <a:srgbClr val="1F497D">
                    <a:lumMod val="75000"/>
                  </a:srgbClr>
                </a:solidFill>
              </a:rPr>
              <a:t>велопешеходной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 дорожки или невозможно  двигаться по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ним,</a:t>
            </a:r>
            <a:endParaRPr lang="ru-RU" sz="2000" dirty="0">
              <a:solidFill>
                <a:srgbClr val="1F497D">
                  <a:lumMod val="75000"/>
                </a:srgbClr>
              </a:solidFill>
            </a:endParaRPr>
          </a:p>
          <a:p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е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сли нет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полосы для велосипедистов или нет возможности двигаться по правому краю проезжей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части или обочине,</a:t>
            </a:r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е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сли велосипедист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сопровождает велосипедиста в возрасте до 7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лет или 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перевозит ребенка в возрасте до 7 лет на дополнительном сиденье, в велоколяске или в прицепе, предназначенном для эксплуатации с велосипедом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43608" y="4437112"/>
            <a:ext cx="2722811" cy="11321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0" y="4389400"/>
            <a:ext cx="224333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9074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315416"/>
            <a:ext cx="7715200" cy="836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Сигналы велосипедиста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71600" y="548680"/>
            <a:ext cx="8172400" cy="5280910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Велосипедист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, предполагающий </a:t>
            </a:r>
            <a:r>
              <a:rPr lang="ru-RU" sz="2200" dirty="0">
                <a:solidFill>
                  <a:srgbClr val="FF0000"/>
                </a:solidFill>
              </a:rPr>
              <a:t>осуществить поворот или остановиться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, должен подавать определенные </a:t>
            </a:r>
            <a:r>
              <a:rPr lang="ru-RU" sz="2200" b="1" dirty="0">
                <a:solidFill>
                  <a:srgbClr val="FF0000"/>
                </a:solidFill>
              </a:rPr>
              <a:t>сигналы: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</a:p>
          <a:p>
            <a:endParaRPr lang="ru-RU" sz="2200" dirty="0"/>
          </a:p>
        </p:txBody>
      </p:sp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476" t="31731" r="74424" b="18298"/>
          <a:stretch/>
        </p:blipFill>
        <p:spPr bwMode="auto">
          <a:xfrm>
            <a:off x="1069031" y="2255154"/>
            <a:ext cx="1772498" cy="14698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93172" y="3830372"/>
            <a:ext cx="1875940" cy="1462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697535" y="2888615"/>
            <a:ext cx="1570829" cy="16728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Овальная выноска 4"/>
          <p:cNvSpPr/>
          <p:nvPr/>
        </p:nvSpPr>
        <p:spPr>
          <a:xfrm>
            <a:off x="1041996" y="1375513"/>
            <a:ext cx="2448272" cy="801669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rgbClr val="FF0000"/>
                </a:solidFill>
              </a:rPr>
              <a:t>Поворачиваю налево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Овальная выноска 5"/>
          <p:cNvSpPr/>
          <p:nvPr/>
        </p:nvSpPr>
        <p:spPr>
          <a:xfrm>
            <a:off x="6588224" y="2863964"/>
            <a:ext cx="2412446" cy="773976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Поворачиваю </a:t>
            </a:r>
            <a:r>
              <a:rPr lang="ru-RU" sz="2000" dirty="0" smtClean="0">
                <a:solidFill>
                  <a:srgbClr val="FF0000"/>
                </a:solidFill>
              </a:rPr>
              <a:t>направо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7" name="Овальная выноска 6"/>
          <p:cNvSpPr/>
          <p:nvPr/>
        </p:nvSpPr>
        <p:spPr>
          <a:xfrm>
            <a:off x="4298600" y="2139118"/>
            <a:ext cx="1872208" cy="666364"/>
          </a:xfrm>
          <a:prstGeom prst="wedgeEllipseCallou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srgbClr val="FF0000"/>
                </a:solidFill>
              </a:rPr>
              <a:t>Т</a:t>
            </a:r>
            <a:r>
              <a:rPr lang="ru-RU" sz="2000" dirty="0" smtClean="0">
                <a:solidFill>
                  <a:srgbClr val="FF0000"/>
                </a:solidFill>
              </a:rPr>
              <a:t>орможу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4689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243408"/>
            <a:ext cx="7715200" cy="836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Велосипедист </a:t>
            </a:r>
            <a:r>
              <a:rPr lang="ru-RU" dirty="0">
                <a:solidFill>
                  <a:srgbClr val="FF0000"/>
                </a:solidFill>
              </a:rPr>
              <a:t>д</a:t>
            </a:r>
            <a:r>
              <a:rPr lang="ru-RU" dirty="0" smtClean="0">
                <a:solidFill>
                  <a:srgbClr val="FF0000"/>
                </a:solidFill>
              </a:rPr>
              <a:t>олжен соблюдать ПДД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332656"/>
            <a:ext cx="8172400" cy="528091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Пересекать дорогу по пешеходному переходу можно только пешком</a:t>
            </a:r>
          </a:p>
          <a:p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Должен уступить дорогу выезжающим с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остановки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автобусам</a:t>
            </a:r>
          </a:p>
          <a:p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0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Пропустить того, кто пересекает перекрёсток справа от вас</a:t>
            </a:r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10245" name="Picture 5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11216" y="620688"/>
            <a:ext cx="1524000" cy="1483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46068" r="63066" b="23524"/>
          <a:stretch/>
        </p:blipFill>
        <p:spPr bwMode="auto">
          <a:xfrm>
            <a:off x="6732240" y="2492896"/>
            <a:ext cx="2084288" cy="12134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7" name="Picture 7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6285" t="8175" r="50662" b="53381"/>
          <a:stretch/>
        </p:blipFill>
        <p:spPr bwMode="auto">
          <a:xfrm>
            <a:off x="2771800" y="4005064"/>
            <a:ext cx="2418184" cy="15269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68666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вал 8"/>
          <p:cNvSpPr/>
          <p:nvPr/>
        </p:nvSpPr>
        <p:spPr>
          <a:xfrm>
            <a:off x="3168057" y="5157192"/>
            <a:ext cx="2201361" cy="36004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4076857" y="3539678"/>
            <a:ext cx="838746" cy="847725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083966" y="2259794"/>
            <a:ext cx="914400" cy="91440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1835696" y="1124744"/>
            <a:ext cx="792088" cy="72008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315416"/>
            <a:ext cx="7715200" cy="836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Проверь себя</a:t>
            </a:r>
            <a:endParaRPr lang="ru-RU" dirty="0"/>
          </a:p>
        </p:txBody>
      </p:sp>
      <p:pic>
        <p:nvPicPr>
          <p:cNvPr id="9222" name="Picture 6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135395" y="2294221"/>
            <a:ext cx="811541" cy="845545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971600" y="548680"/>
            <a:ext cx="8172400" cy="5280910"/>
          </a:xfrm>
        </p:spPr>
        <p:txBody>
          <a:bodyPr/>
          <a:lstStyle/>
          <a:p>
            <a:r>
              <a:rPr lang="ru-RU" sz="1800" dirty="0" smtClean="0">
                <a:solidFill>
                  <a:srgbClr val="7030A0"/>
                </a:solidFill>
              </a:rPr>
              <a:t>1.Сколько </a:t>
            </a:r>
            <a:r>
              <a:rPr lang="ru-RU" sz="1800" dirty="0">
                <a:solidFill>
                  <a:srgbClr val="7030A0"/>
                </a:solidFill>
              </a:rPr>
              <a:t>лет должно </a:t>
            </a:r>
            <a:r>
              <a:rPr lang="ru-RU" sz="1800" dirty="0" smtClean="0">
                <a:solidFill>
                  <a:srgbClr val="7030A0"/>
                </a:solidFill>
              </a:rPr>
              <a:t>исполниться </a:t>
            </a:r>
            <a:r>
              <a:rPr lang="ru-RU" sz="1800" dirty="0">
                <a:solidFill>
                  <a:srgbClr val="7030A0"/>
                </a:solidFill>
              </a:rPr>
              <a:t>ребенку, чтобы ему разрешалось ездить по дорогам?</a:t>
            </a:r>
          </a:p>
          <a:p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10лет  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14лет     </a:t>
            </a:r>
            <a:r>
              <a:rPr lang="ru-RU" sz="2000" dirty="0" smtClean="0">
                <a:solidFill>
                  <a:schemeClr val="accent2">
                    <a:lumMod val="75000"/>
                  </a:schemeClr>
                </a:solidFill>
              </a:rPr>
              <a:t>12лет</a:t>
            </a:r>
          </a:p>
          <a:p>
            <a:endParaRPr lang="ru-RU" sz="1800" dirty="0" smtClean="0">
              <a:solidFill>
                <a:srgbClr val="7030A0"/>
              </a:solidFill>
            </a:endParaRPr>
          </a:p>
          <a:p>
            <a:r>
              <a:rPr lang="ru-RU" sz="1800" dirty="0" smtClean="0">
                <a:solidFill>
                  <a:srgbClr val="7030A0"/>
                </a:solidFill>
              </a:rPr>
              <a:t>2.Какой </a:t>
            </a:r>
            <a:r>
              <a:rPr lang="ru-RU" sz="1800" dirty="0">
                <a:solidFill>
                  <a:srgbClr val="7030A0"/>
                </a:solidFill>
              </a:rPr>
              <a:t>из сигналов должен подать велосипедист, если он захочет остановиться? </a:t>
            </a:r>
            <a:endParaRPr lang="ru-RU" sz="1800" dirty="0" smtClean="0">
              <a:solidFill>
                <a:srgbClr val="7030A0"/>
              </a:solidFill>
            </a:endParaRPr>
          </a:p>
          <a:p>
            <a:endParaRPr lang="ru-RU" sz="1800" dirty="0">
              <a:solidFill>
                <a:srgbClr val="7030A0"/>
              </a:solidFill>
            </a:endParaRPr>
          </a:p>
          <a:p>
            <a:endParaRPr lang="ru-RU" sz="1800" dirty="0" smtClean="0">
              <a:solidFill>
                <a:srgbClr val="7030A0"/>
              </a:solidFill>
            </a:endParaRPr>
          </a:p>
          <a:p>
            <a:endParaRPr lang="ru-RU" sz="1800" dirty="0">
              <a:solidFill>
                <a:srgbClr val="7030A0"/>
              </a:solidFill>
            </a:endParaRPr>
          </a:p>
          <a:p>
            <a:r>
              <a:rPr lang="ru-RU" sz="1800" dirty="0" smtClean="0">
                <a:solidFill>
                  <a:srgbClr val="7030A0"/>
                </a:solidFill>
              </a:rPr>
              <a:t>3.Каким </a:t>
            </a:r>
            <a:r>
              <a:rPr lang="ru-RU" sz="1800" dirty="0">
                <a:solidFill>
                  <a:srgbClr val="7030A0"/>
                </a:solidFill>
              </a:rPr>
              <a:t>знаком обозначается велосипедная дорожка?</a:t>
            </a:r>
          </a:p>
          <a:p>
            <a:endParaRPr lang="ru-RU" sz="1800" dirty="0" smtClean="0">
              <a:solidFill>
                <a:srgbClr val="7030A0"/>
              </a:solidFill>
            </a:endParaRPr>
          </a:p>
          <a:p>
            <a:endParaRPr lang="ru-RU" sz="1800" dirty="0">
              <a:solidFill>
                <a:srgbClr val="7030A0"/>
              </a:solidFill>
            </a:endParaRPr>
          </a:p>
          <a:p>
            <a:endParaRPr lang="ru-RU" sz="1800" dirty="0" smtClean="0">
              <a:solidFill>
                <a:srgbClr val="7030A0"/>
              </a:solidFill>
            </a:endParaRPr>
          </a:p>
          <a:p>
            <a:endParaRPr lang="ru-RU" sz="1800" dirty="0">
              <a:solidFill>
                <a:srgbClr val="7030A0"/>
              </a:solidFill>
            </a:endParaRPr>
          </a:p>
          <a:p>
            <a:r>
              <a:rPr lang="ru-RU" sz="1800" dirty="0">
                <a:solidFill>
                  <a:srgbClr val="7030A0"/>
                </a:solidFill>
              </a:rPr>
              <a:t>4. Человек, ведущий велосипед, является</a:t>
            </a:r>
            <a:endParaRPr lang="ru-RU" sz="1800" dirty="0" smtClean="0">
              <a:solidFill>
                <a:srgbClr val="7030A0"/>
              </a:solidFill>
            </a:endParaRPr>
          </a:p>
          <a:p>
            <a:r>
              <a:rPr lang="ru-RU" sz="2000" dirty="0" smtClean="0">
                <a:solidFill>
                  <a:srgbClr val="C0504D">
                    <a:lumMod val="75000"/>
                  </a:srgbClr>
                </a:solidFill>
              </a:rPr>
              <a:t>велосипедистом          пешеходом</a:t>
            </a:r>
            <a:endParaRPr lang="ru-RU" sz="1800" dirty="0">
              <a:solidFill>
                <a:srgbClr val="7030A0"/>
              </a:solidFill>
            </a:endParaRPr>
          </a:p>
          <a:p>
            <a:endParaRPr lang="ru-RU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9224" name="Picture 8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11760" y="2323566"/>
            <a:ext cx="822975" cy="87997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5" name="Picture 9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07904" y="2323566"/>
            <a:ext cx="808302" cy="879972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26" name="Picture 10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12055" y="3573016"/>
            <a:ext cx="7683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7" name="Picture 11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3247" y="3573016"/>
            <a:ext cx="749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8" name="Picture 12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94341" y="3573016"/>
            <a:ext cx="637399" cy="6332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21791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7" grpId="0" animBg="1"/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вал 4"/>
          <p:cNvSpPr/>
          <p:nvPr/>
        </p:nvSpPr>
        <p:spPr>
          <a:xfrm>
            <a:off x="6850980" y="836712"/>
            <a:ext cx="2016224" cy="45720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971600" y="768772"/>
            <a:ext cx="2871204" cy="45720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2389442" y="5418608"/>
            <a:ext cx="2016224" cy="36004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892436" y="4221088"/>
            <a:ext cx="4824536" cy="36004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4978772" y="2980606"/>
            <a:ext cx="2880320" cy="43562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945958" y="1772816"/>
            <a:ext cx="6192688" cy="360040"/>
          </a:xfrm>
          <a:prstGeom prst="ellipse">
            <a:avLst/>
          </a:prstGeom>
          <a:solidFill>
            <a:srgbClr val="FFC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51360" y="548680"/>
            <a:ext cx="8172400" cy="5280910"/>
          </a:xfrm>
        </p:spPr>
        <p:txBody>
          <a:bodyPr>
            <a:normAutofit lnSpcReduction="10000"/>
          </a:bodyPr>
          <a:lstStyle/>
          <a:p>
            <a:pPr lvl="0"/>
            <a:r>
              <a:rPr lang="ru-RU" sz="1800" dirty="0" smtClean="0">
                <a:solidFill>
                  <a:srgbClr val="7030A0"/>
                </a:solidFill>
              </a:rPr>
              <a:t>4. Движение </a:t>
            </a:r>
            <a:r>
              <a:rPr lang="ru-RU" sz="1800" dirty="0">
                <a:solidFill>
                  <a:srgbClr val="7030A0"/>
                </a:solidFill>
              </a:rPr>
              <a:t>велосипедистов в возрасте от 7 до 14 лет </a:t>
            </a:r>
            <a:r>
              <a:rPr lang="ru-RU" sz="1800" dirty="0" smtClean="0">
                <a:solidFill>
                  <a:srgbClr val="7030A0"/>
                </a:solidFill>
              </a:rPr>
              <a:t>разрешено:  </a:t>
            </a:r>
            <a:endParaRPr lang="ru-RU" sz="1800" dirty="0">
              <a:solidFill>
                <a:srgbClr val="7030A0"/>
              </a:solidFill>
            </a:endParaRPr>
          </a:p>
          <a:p>
            <a:pPr lvl="0"/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по велосипедной дорожке  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полосе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для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велосипедистов          по тротуарам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endParaRPr lang="ru-RU" sz="18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lvl="0"/>
            <a:r>
              <a:rPr lang="ru-RU" sz="1800" dirty="0" smtClean="0">
                <a:solidFill>
                  <a:srgbClr val="7030A0"/>
                </a:solidFill>
              </a:rPr>
              <a:t>5.Движение по обочине разрешено, если</a:t>
            </a:r>
          </a:p>
          <a:p>
            <a:r>
              <a:rPr lang="ru-RU" sz="1800" dirty="0" smtClean="0">
                <a:solidFill>
                  <a:srgbClr val="C0504D">
                    <a:lumMod val="75000"/>
                  </a:srgbClr>
                </a:solidFill>
              </a:rPr>
              <a:t>нет </a:t>
            </a:r>
            <a:r>
              <a:rPr lang="ru-RU" sz="1800" dirty="0">
                <a:solidFill>
                  <a:srgbClr val="C0504D">
                    <a:lumMod val="75000"/>
                  </a:srgbClr>
                </a:solidFill>
              </a:rPr>
              <a:t>возможности двигаться </a:t>
            </a:r>
            <a:r>
              <a:rPr lang="ru-RU" sz="1800" dirty="0" smtClean="0">
                <a:solidFill>
                  <a:srgbClr val="C0504D">
                    <a:lumMod val="75000"/>
                  </a:srgbClr>
                </a:solidFill>
              </a:rPr>
              <a:t>по </a:t>
            </a:r>
            <a:r>
              <a:rPr lang="ru-RU" sz="1800" dirty="0">
                <a:solidFill>
                  <a:srgbClr val="C0504D">
                    <a:lumMod val="75000"/>
                  </a:srgbClr>
                </a:solidFill>
              </a:rPr>
              <a:t>правому краю проезжей </a:t>
            </a:r>
            <a:r>
              <a:rPr lang="ru-RU" sz="1800" dirty="0" smtClean="0">
                <a:solidFill>
                  <a:srgbClr val="C0504D">
                    <a:lumMod val="75000"/>
                  </a:srgbClr>
                </a:solidFill>
              </a:rPr>
              <a:t>части</a:t>
            </a:r>
          </a:p>
          <a:p>
            <a:r>
              <a:rPr lang="ru-RU" sz="1800" dirty="0">
                <a:solidFill>
                  <a:srgbClr val="C0504D">
                    <a:lumMod val="75000"/>
                  </a:srgbClr>
                </a:solidFill>
              </a:rPr>
              <a:t>н</a:t>
            </a:r>
            <a:r>
              <a:rPr lang="ru-RU" sz="1800" dirty="0" smtClean="0">
                <a:solidFill>
                  <a:srgbClr val="C0504D">
                    <a:lumMod val="75000"/>
                  </a:srgbClr>
                </a:solidFill>
              </a:rPr>
              <a:t>ет тротуара</a:t>
            </a:r>
          </a:p>
          <a:p>
            <a:r>
              <a:rPr lang="ru-RU" sz="1800" dirty="0">
                <a:solidFill>
                  <a:srgbClr val="C0504D">
                    <a:lumMod val="75000"/>
                  </a:srgbClr>
                </a:solidFill>
              </a:rPr>
              <a:t>н</a:t>
            </a:r>
            <a:r>
              <a:rPr lang="ru-RU" sz="1800" dirty="0" smtClean="0">
                <a:solidFill>
                  <a:srgbClr val="C0504D">
                    <a:lumMod val="75000"/>
                  </a:srgbClr>
                </a:solidFill>
              </a:rPr>
              <a:t>ет пешеходной дорожки</a:t>
            </a:r>
          </a:p>
          <a:p>
            <a:r>
              <a:rPr lang="ru-RU" sz="1800" dirty="0" smtClean="0">
                <a:solidFill>
                  <a:srgbClr val="7030A0"/>
                </a:solidFill>
              </a:rPr>
              <a:t>6.Велосипедистам </a:t>
            </a:r>
            <a:r>
              <a:rPr lang="ru-RU" sz="1800" dirty="0">
                <a:solidFill>
                  <a:srgbClr val="7030A0"/>
                </a:solidFill>
              </a:rPr>
              <a:t>до 14 лет </a:t>
            </a:r>
            <a:r>
              <a:rPr lang="ru-RU" sz="1800" dirty="0" smtClean="0">
                <a:solidFill>
                  <a:srgbClr val="7030A0"/>
                </a:solidFill>
              </a:rPr>
              <a:t> не запрещается </a:t>
            </a:r>
            <a:r>
              <a:rPr lang="ru-RU" sz="1800" dirty="0">
                <a:solidFill>
                  <a:srgbClr val="7030A0"/>
                </a:solidFill>
              </a:rPr>
              <a:t>движение </a:t>
            </a:r>
            <a:r>
              <a:rPr lang="ru-RU" sz="1800" dirty="0" smtClean="0">
                <a:solidFill>
                  <a:srgbClr val="7030A0"/>
                </a:solidFill>
              </a:rPr>
              <a:t> </a:t>
            </a:r>
          </a:p>
          <a:p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п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о проезжей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части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           по обочине         по велосипедной дорожке      </a:t>
            </a:r>
          </a:p>
          <a:p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</a:p>
          <a:p>
            <a:r>
              <a:rPr lang="ru-RU" sz="1800" dirty="0">
                <a:solidFill>
                  <a:srgbClr val="7030A0"/>
                </a:solidFill>
              </a:rPr>
              <a:t>7. </a:t>
            </a:r>
            <a:r>
              <a:rPr lang="ru-RU" sz="1800" dirty="0" smtClean="0">
                <a:solidFill>
                  <a:srgbClr val="7030A0"/>
                </a:solidFill>
              </a:rPr>
              <a:t>Велосипедистам не  запрещено</a:t>
            </a:r>
          </a:p>
          <a:p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п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ересекать </a:t>
            </a:r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дорогу по пешеходным 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переходам</a:t>
            </a:r>
          </a:p>
          <a:p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у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правлять велосипедом  одной рукой</a:t>
            </a:r>
          </a:p>
          <a:p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п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еревозить детей без специального устройства</a:t>
            </a:r>
            <a:endParaRPr lang="ru-RU" sz="1800" dirty="0">
              <a:solidFill>
                <a:schemeClr val="accent2">
                  <a:lumMod val="75000"/>
                </a:schemeClr>
              </a:solidFill>
            </a:endParaRPr>
          </a:p>
          <a:p>
            <a:endParaRPr lang="ru-RU" sz="1800" dirty="0">
              <a:solidFill>
                <a:srgbClr val="7030A0"/>
              </a:solidFill>
            </a:endParaRPr>
          </a:p>
          <a:p>
            <a:r>
              <a:rPr lang="ru-RU" sz="1800" dirty="0" smtClean="0">
                <a:solidFill>
                  <a:srgbClr val="7030A0"/>
                </a:solidFill>
              </a:rPr>
              <a:t>8.Ездить </a:t>
            </a:r>
            <a:r>
              <a:rPr lang="ru-RU" sz="1800" dirty="0">
                <a:solidFill>
                  <a:srgbClr val="7030A0"/>
                </a:solidFill>
              </a:rPr>
              <a:t>по дороге при наличии </a:t>
            </a:r>
            <a:r>
              <a:rPr lang="ru-RU" sz="1800" dirty="0" smtClean="0">
                <a:solidFill>
                  <a:srgbClr val="7030A0"/>
                </a:solidFill>
              </a:rPr>
              <a:t>велодорожки</a:t>
            </a:r>
          </a:p>
          <a:p>
            <a:r>
              <a:rPr lang="ru-RU" sz="1800" dirty="0">
                <a:solidFill>
                  <a:schemeClr val="accent2">
                    <a:lumMod val="75000"/>
                  </a:schemeClr>
                </a:solidFill>
              </a:rPr>
              <a:t>р</a:t>
            </a:r>
            <a:r>
              <a:rPr lang="ru-RU" sz="1800" dirty="0" smtClean="0">
                <a:solidFill>
                  <a:schemeClr val="accent2">
                    <a:lumMod val="75000"/>
                  </a:schemeClr>
                </a:solidFill>
              </a:rPr>
              <a:t>азрешено           запрещено</a:t>
            </a:r>
          </a:p>
          <a:p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7536" y="-243408"/>
            <a:ext cx="7715200" cy="83671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Проверь себя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0300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4" grpId="0" animBg="1"/>
      <p:bldP spid="8" grpId="0" animBg="1"/>
      <p:bldP spid="9" grpId="0" animBg="1"/>
      <p:bldP spid="7" grpId="0" animBg="1"/>
      <p:bldP spid="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Велосипед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Транспортное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средство, кроме инвалидных колясок, имеющее два колеса или более и приводимое в движение мускульной силой людей, находящихся на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нём. </a:t>
            </a:r>
          </a:p>
          <a:p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Велосипедист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согласно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Правилам, является   </a:t>
            </a:r>
          </a:p>
          <a:p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Человек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ведущий велосипед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,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является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                 </a:t>
            </a: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476672" y="5301208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012246"/>
            <a:ext cx="393861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20000"/>
              </a:spcBef>
            </a:pP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водителем велосипеда.</a:t>
            </a:r>
            <a:endParaRPr lang="ru-RU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надя\Pictures\Дорога.jpg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66" y="5663644"/>
            <a:ext cx="9144000" cy="11874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6165054" y="4293096"/>
            <a:ext cx="176631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ешеходом.</a:t>
            </a:r>
            <a:endParaRPr lang="ru-RU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946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3016" y="-171400"/>
            <a:ext cx="7715200" cy="836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Перед выездом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541163"/>
            <a:ext cx="8172400" cy="528091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1.Проверьте велосипед. Он должен быть исправен.  Особое внимание уделите тормозам и рулю! </a:t>
            </a: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2.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</a:rPr>
              <a:t>Красный фонарь сзади сообщит водителям, что впереди велосипедист!</a:t>
            </a:r>
            <a:endParaRPr lang="ru-RU" sz="24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4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</a:rPr>
              <a:t>3.Белый </a:t>
            </a:r>
            <a:r>
              <a:rPr lang="ru-RU" sz="2400" dirty="0">
                <a:solidFill>
                  <a:srgbClr val="1F497D">
                    <a:lumMod val="75000"/>
                  </a:srgbClr>
                </a:solidFill>
              </a:rPr>
              <a:t>фонарь 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</a:rPr>
              <a:t>спереди осветит путь и сообщит </a:t>
            </a:r>
            <a:r>
              <a:rPr lang="ru-RU" sz="2400" dirty="0">
                <a:solidFill>
                  <a:srgbClr val="1F497D">
                    <a:lumMod val="75000"/>
                  </a:srgbClr>
                </a:solidFill>
              </a:rPr>
              <a:t>водителям, что </a:t>
            </a:r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</a:rPr>
              <a:t>на дороге- велосипедист!</a:t>
            </a:r>
            <a:endParaRPr lang="ru-RU" sz="24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4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400" dirty="0" smtClean="0">
                <a:solidFill>
                  <a:srgbClr val="1F497D">
                    <a:lumMod val="75000"/>
                  </a:srgbClr>
                </a:solidFill>
              </a:rPr>
              <a:t>4.Светоотражатели на обоих колёсах сделают вас заметными сбоку.</a:t>
            </a:r>
            <a:endParaRPr lang="ru-RU" sz="2400" dirty="0">
              <a:solidFill>
                <a:srgbClr val="1F497D">
                  <a:lumMod val="75000"/>
                </a:srgbClr>
              </a:solidFill>
            </a:endParaRP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5.Яркая одежда со светоотражающими элементами сделает вас заметными в сумерках и ночью.</a:t>
            </a: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252536" y="2996952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044955" y="1844824"/>
            <a:ext cx="532433" cy="601421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165228" y="2974613"/>
            <a:ext cx="606648" cy="616714"/>
          </a:xfrm>
          <a:prstGeom prst="ellips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982540" y="4077072"/>
            <a:ext cx="692620" cy="5840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01456" y="5013176"/>
            <a:ext cx="936104" cy="936104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66880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Велосипедистам запрещено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 algn="just"/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1.Управлять велосипедом, не держась за руль хотя бы одной рукой. </a:t>
            </a:r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2.Перевозить груз, мешающий управлению, выступающий за габариты более чем 0,5м.</a:t>
            </a:r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3.Ездить по дороге при наличии велодорожки.</a:t>
            </a:r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4.Перевозить пассажиров, если </a:t>
            </a:r>
            <a:r>
              <a:rPr lang="ru-RU" sz="2200" dirty="0">
                <a:solidFill>
                  <a:srgbClr val="1F497D">
                    <a:lumMod val="75000"/>
                  </a:srgbClr>
                </a:solidFill>
              </a:rPr>
              <a:t>это не предусмотрено конструкцией транспортного </a:t>
            </a:r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средства.</a:t>
            </a:r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algn="just"/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5.Перевозить </a:t>
            </a:r>
            <a:r>
              <a:rPr lang="ru-RU" sz="2200" dirty="0">
                <a:solidFill>
                  <a:srgbClr val="1F497D">
                    <a:lumMod val="75000"/>
                  </a:srgbClr>
                </a:solidFill>
              </a:rPr>
              <a:t>детей до 7 лет </a:t>
            </a:r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 </a:t>
            </a:r>
            <a:r>
              <a:rPr lang="ru-RU" sz="2200" dirty="0">
                <a:solidFill>
                  <a:srgbClr val="1F497D">
                    <a:lumMod val="75000"/>
                  </a:srgbClr>
                </a:solidFill>
              </a:rPr>
              <a:t>при отсутствии специально оборудованных для них </a:t>
            </a:r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мест.</a:t>
            </a:r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2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200" dirty="0">
                <a:solidFill>
                  <a:srgbClr val="1F497D">
                    <a:lumMod val="75000"/>
                  </a:srgbClr>
                </a:solidFill>
              </a:rPr>
              <a:t>6. </a:t>
            </a:r>
            <a:r>
              <a:rPr lang="ru-RU" sz="2200" dirty="0" smtClean="0">
                <a:solidFill>
                  <a:srgbClr val="1F497D">
                    <a:lumMod val="75000"/>
                  </a:srgbClr>
                </a:solidFill>
              </a:rPr>
              <a:t>Пересекать </a:t>
            </a:r>
            <a:r>
              <a:rPr lang="ru-RU" sz="2200" dirty="0">
                <a:solidFill>
                  <a:srgbClr val="1F497D">
                    <a:lumMod val="75000"/>
                  </a:srgbClr>
                </a:solidFill>
              </a:rPr>
              <a:t>дорогу по пешеходным переходам.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2028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243408"/>
            <a:ext cx="7715200" cy="836712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Велосипедистам до 7 лет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52346"/>
            <a:ext cx="8172400" cy="5280910"/>
          </a:xfrm>
        </p:spPr>
        <p:txBody>
          <a:bodyPr>
            <a:normAutofit/>
          </a:bodyPr>
          <a:lstStyle/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Движение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велосипедистов в возрасте </a:t>
            </a:r>
            <a:r>
              <a:rPr lang="ru-RU" sz="2200" b="1" dirty="0">
                <a:solidFill>
                  <a:srgbClr val="FF0000"/>
                </a:solidFill>
              </a:rPr>
              <a:t>младше 7 </a:t>
            </a:r>
            <a:r>
              <a:rPr lang="ru-RU" sz="2200" b="1" dirty="0" smtClean="0">
                <a:solidFill>
                  <a:srgbClr val="FF0000"/>
                </a:solidFill>
              </a:rPr>
              <a:t>лет разрешено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только 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по:</a:t>
            </a:r>
          </a:p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тротуарам, </a:t>
            </a:r>
          </a:p>
          <a:p>
            <a:pPr algn="just"/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2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пешеходным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</a:rPr>
              <a:t>велопешеходным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 дорожкам (на стороне для движения 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пешеходов),</a:t>
            </a:r>
          </a:p>
          <a:p>
            <a:pPr algn="just"/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в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пределах пешеходных зон. </a:t>
            </a:r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2483768" y="1214206"/>
            <a:ext cx="975895" cy="1026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88024" y="2837109"/>
            <a:ext cx="1656184" cy="945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785164" y="2842519"/>
            <a:ext cx="741367" cy="697568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588224" y="3933056"/>
            <a:ext cx="561651" cy="8013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-1044624" y="573325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pic>
        <p:nvPicPr>
          <p:cNvPr id="4106" name="Picture 10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308304" y="3626622"/>
            <a:ext cx="1486327" cy="1107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153943" y="4869160"/>
            <a:ext cx="7741368" cy="864096"/>
          </a:xfrm>
          <a:prstGeom prst="round2DiagRect">
            <a:avLst>
              <a:gd name="adj1" fmla="val 16667"/>
              <a:gd name="adj2" fmla="val 46053"/>
            </a:avLst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Велосипедисты младше 7 лет должны двигаться на участке дороги,</a:t>
            </a:r>
            <a:r>
              <a:rPr lang="ru-RU" sz="20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000" b="1" dirty="0">
                <a:solidFill>
                  <a:srgbClr val="FF0000"/>
                </a:solidFill>
              </a:rPr>
              <a:t>предназначенном для движения пешеходов</a:t>
            </a:r>
            <a:r>
              <a:rPr lang="ru-RU" sz="2000" dirty="0">
                <a:solidFill>
                  <a:srgbClr val="FF0000"/>
                </a:solidFill>
              </a:rPr>
              <a:t>.</a:t>
            </a:r>
          </a:p>
          <a:p>
            <a:pPr algn="ctr"/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973480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243408"/>
            <a:ext cx="7715200" cy="83671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Велосипедистам  </a:t>
            </a:r>
            <a:r>
              <a:rPr lang="ru-RU" dirty="0" smtClean="0">
                <a:solidFill>
                  <a:srgbClr val="FF0000"/>
                </a:solidFill>
              </a:rPr>
              <a:t>от </a:t>
            </a:r>
            <a:r>
              <a:rPr lang="ru-RU" dirty="0">
                <a:solidFill>
                  <a:srgbClr val="FF0000"/>
                </a:solidFill>
              </a:rPr>
              <a:t>7 </a:t>
            </a:r>
            <a:r>
              <a:rPr lang="ru-RU" dirty="0" smtClean="0">
                <a:solidFill>
                  <a:srgbClr val="FF0000"/>
                </a:solidFill>
              </a:rPr>
              <a:t>до 14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11442" y="511860"/>
            <a:ext cx="8172400" cy="5280910"/>
          </a:xfrm>
        </p:spPr>
        <p:txBody>
          <a:bodyPr>
            <a:normAutofit lnSpcReduction="10000"/>
          </a:bodyPr>
          <a:lstStyle/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Движение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велосипедистов в </a:t>
            </a:r>
            <a:r>
              <a:rPr lang="ru-RU" sz="2200" b="1" dirty="0">
                <a:solidFill>
                  <a:srgbClr val="FF0000"/>
                </a:solidFill>
              </a:rPr>
              <a:t>возрасте от 7 до 14 лет </a:t>
            </a:r>
            <a:r>
              <a:rPr lang="ru-RU" sz="2200" b="1" dirty="0" smtClean="0">
                <a:solidFill>
                  <a:srgbClr val="FF0000"/>
                </a:solidFill>
              </a:rPr>
              <a:t>разрешено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 только по: </a:t>
            </a:r>
          </a:p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тротуарам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пешеходным дорожкам, </a:t>
            </a:r>
          </a:p>
          <a:p>
            <a:pPr algn="just"/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велосипедным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и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</a:rPr>
              <a:t>велопешеходным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дорожкам (по любой стороне), </a:t>
            </a:r>
          </a:p>
          <a:p>
            <a:pPr algn="just"/>
            <a:endParaRPr lang="ru-RU" sz="22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в пределах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пешеходных 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зон, </a:t>
            </a:r>
          </a:p>
          <a:p>
            <a:pPr algn="just"/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велосипедной дорожке</a:t>
            </a:r>
          </a:p>
          <a:p>
            <a:pPr algn="just"/>
            <a:endParaRPr lang="ru-RU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      </a:t>
            </a: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064057" y="4780632"/>
            <a:ext cx="7920880" cy="986408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Велосипедистам до 14 лет </a:t>
            </a:r>
            <a:endParaRPr lang="ru-RU" sz="2400" b="1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запрещается 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по проезжей части и обочине.</a:t>
            </a:r>
          </a:p>
          <a:p>
            <a:pPr algn="ctr"/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699792" y="1196752"/>
            <a:ext cx="693043" cy="7278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329960" y="1772816"/>
            <a:ext cx="867599" cy="88381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08263" y="2996952"/>
            <a:ext cx="74453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3567" y="3140968"/>
            <a:ext cx="560387" cy="804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253453" y="3996026"/>
            <a:ext cx="771044" cy="784606"/>
          </a:xfrm>
          <a:prstGeom prst="ellipse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55533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315416"/>
            <a:ext cx="7715200" cy="83671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Велосипедистам  </a:t>
            </a:r>
            <a:r>
              <a:rPr lang="ru-RU" dirty="0" smtClean="0">
                <a:solidFill>
                  <a:srgbClr val="FF0000"/>
                </a:solidFill>
              </a:rPr>
              <a:t>старше </a:t>
            </a:r>
            <a:r>
              <a:rPr lang="ru-RU" dirty="0">
                <a:solidFill>
                  <a:srgbClr val="FF0000"/>
                </a:solidFill>
              </a:rPr>
              <a:t>14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04664"/>
            <a:ext cx="8172400" cy="5496934"/>
          </a:xfrm>
        </p:spPr>
        <p:txBody>
          <a:bodyPr>
            <a:normAutofit/>
          </a:bodyPr>
          <a:lstStyle/>
          <a:p>
            <a:pPr algn="just"/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Движение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велосипедистов в возрасте </a:t>
            </a:r>
            <a:r>
              <a:rPr lang="ru-RU" sz="2400" b="1" dirty="0">
                <a:solidFill>
                  <a:srgbClr val="FF0000"/>
                </a:solidFill>
              </a:rPr>
              <a:t>старше 14 лет </a:t>
            </a:r>
            <a:r>
              <a:rPr lang="ru-RU" sz="2400" b="1" dirty="0" smtClean="0">
                <a:solidFill>
                  <a:srgbClr val="FF0000"/>
                </a:solidFill>
              </a:rPr>
              <a:t>разрешено 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по: </a:t>
            </a: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400" dirty="0" err="1" smtClean="0">
                <a:solidFill>
                  <a:schemeClr val="bg2">
                    <a:lumMod val="75000"/>
                  </a:schemeClr>
                </a:solidFill>
              </a:rPr>
              <a:t>велопешеходной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 дорожке, </a:t>
            </a:r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велосипедной дорожке,</a:t>
            </a: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полосе 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для велосипедистов</a:t>
            </a:r>
            <a:r>
              <a:rPr lang="ru-RU" sz="24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 smtClean="0">
              <a:solidFill>
                <a:schemeClr val="bg2">
                  <a:lumMod val="75000"/>
                </a:schemeClr>
              </a:solidFill>
            </a:endParaRPr>
          </a:p>
          <a:p>
            <a:pPr algn="just"/>
            <a:endParaRPr lang="ru-RU" sz="24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935088" y="4797152"/>
            <a:ext cx="8208912" cy="914400"/>
          </a:xfrm>
          <a:prstGeom prst="round2Diag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400" b="1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Движение 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иным элементам дороги </a:t>
            </a:r>
            <a:endParaRPr lang="ru-RU" sz="2400" b="1" dirty="0" smtClean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запрещено</a:t>
            </a: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sz="2400" b="1" dirty="0">
                <a:solidFill>
                  <a:schemeClr val="bg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just"/>
            <a:endParaRPr lang="ru-RU" dirty="0">
              <a:solidFill>
                <a:schemeClr val="bg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487664" y="1552425"/>
            <a:ext cx="7493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46290" y="2356253"/>
            <a:ext cx="768350" cy="78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746538" y="3573016"/>
            <a:ext cx="980852" cy="975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54572" y="3542258"/>
            <a:ext cx="1435217" cy="1056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236964" y="2254100"/>
            <a:ext cx="2452305" cy="105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497013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-243408"/>
            <a:ext cx="7715200" cy="836712"/>
          </a:xfrm>
        </p:spPr>
        <p:txBody>
          <a:bodyPr/>
          <a:lstStyle/>
          <a:p>
            <a:r>
              <a:rPr lang="ru-RU" dirty="0">
                <a:solidFill>
                  <a:srgbClr val="FF0000"/>
                </a:solidFill>
              </a:rPr>
              <a:t>Велосипедистам  старше 14 лет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600" y="404664"/>
            <a:ext cx="8172400" cy="5712958"/>
          </a:xfrm>
        </p:spPr>
        <p:txBody>
          <a:bodyPr/>
          <a:lstStyle/>
          <a:p>
            <a:pPr lvl="0" algn="just"/>
            <a:r>
              <a:rPr lang="ru-RU" sz="2000" b="1" dirty="0" smtClean="0">
                <a:solidFill>
                  <a:srgbClr val="FF0000"/>
                </a:solidFill>
              </a:rPr>
              <a:t>Можно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 ездить </a:t>
            </a:r>
            <a:r>
              <a:rPr lang="ru-RU" sz="2000" b="1" dirty="0">
                <a:solidFill>
                  <a:srgbClr val="FF0000"/>
                </a:solidFill>
              </a:rPr>
              <a:t>по правому краю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проезжей части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 </a:t>
            </a:r>
            <a:r>
              <a:rPr lang="ru-RU" sz="2000" u="sng" dirty="0">
                <a:solidFill>
                  <a:srgbClr val="1F497D">
                    <a:lumMod val="75000"/>
                  </a:srgbClr>
                </a:solidFill>
              </a:rPr>
              <a:t>в следующих </a:t>
            </a:r>
            <a:r>
              <a:rPr lang="ru-RU" sz="2000" u="sng" dirty="0" smtClean="0">
                <a:solidFill>
                  <a:srgbClr val="1F497D">
                    <a:lumMod val="75000"/>
                  </a:srgbClr>
                </a:solidFill>
              </a:rPr>
              <a:t>случаях:</a:t>
            </a:r>
            <a:endParaRPr lang="ru-RU" sz="2000" u="sng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0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000" b="1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0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е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сли </a:t>
            </a:r>
            <a:r>
              <a:rPr lang="ru-RU" sz="2000" u="sng" dirty="0" smtClean="0">
                <a:solidFill>
                  <a:srgbClr val="1F497D">
                    <a:lumMod val="75000"/>
                  </a:srgbClr>
                </a:solidFill>
              </a:rPr>
              <a:t>нет 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велосипедной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и </a:t>
            </a:r>
            <a:r>
              <a:rPr lang="ru-RU" sz="2000" dirty="0" err="1" smtClean="0">
                <a:solidFill>
                  <a:srgbClr val="1F497D">
                    <a:lumMod val="75000"/>
                  </a:srgbClr>
                </a:solidFill>
              </a:rPr>
              <a:t>велопешеходной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 дорожки или невозможно 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двигаться по ним;</a:t>
            </a:r>
          </a:p>
          <a:p>
            <a:pPr lvl="0" algn="just"/>
            <a:endParaRPr lang="ru-RU" sz="20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0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0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е</a:t>
            </a:r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сли велосипед, прицеп или   груз шире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1 м;</a:t>
            </a:r>
          </a:p>
          <a:p>
            <a:pPr lvl="0" algn="just"/>
            <a:endParaRPr lang="ru-RU" sz="20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000" dirty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r>
              <a:rPr lang="ru-RU" sz="2000" dirty="0" smtClean="0">
                <a:solidFill>
                  <a:srgbClr val="1F497D">
                    <a:lumMod val="75000"/>
                  </a:srgbClr>
                </a:solidFill>
              </a:rPr>
              <a:t>если движение </a:t>
            </a:r>
            <a:r>
              <a:rPr lang="ru-RU" sz="2000" dirty="0">
                <a:solidFill>
                  <a:srgbClr val="1F497D">
                    <a:lumMod val="75000"/>
                  </a:srgbClr>
                </a:solidFill>
              </a:rPr>
              <a:t>велосипедистов осуществляется в колоннах;</a:t>
            </a:r>
          </a:p>
          <a:p>
            <a:pPr lvl="0" algn="just"/>
            <a:endParaRPr lang="ru-RU" sz="2200" dirty="0" smtClean="0">
              <a:solidFill>
                <a:srgbClr val="1F497D">
                  <a:lumMod val="75000"/>
                </a:srgbClr>
              </a:solidFill>
            </a:endParaRPr>
          </a:p>
          <a:p>
            <a:pPr lvl="0" algn="just"/>
            <a:endParaRPr lang="ru-RU" sz="2200" dirty="0">
              <a:solidFill>
                <a:srgbClr val="1F497D">
                  <a:lumMod val="75000"/>
                </a:srgbClr>
              </a:solidFill>
            </a:endParaRPr>
          </a:p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rot="5400000">
            <a:off x="3169480" y="367024"/>
            <a:ext cx="1008112" cy="19474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131840" y="2258832"/>
            <a:ext cx="2305050" cy="1304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9" name="Picture 11"/>
          <p:cNvPicPr>
            <a:picLocks noChangeAspect="1" noChangeArrowheads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012160" y="3141295"/>
            <a:ext cx="2057400" cy="120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884368" y="4347795"/>
            <a:ext cx="1093192" cy="11335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51385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rgbClr val="FF0000"/>
                </a:solidFill>
              </a:rPr>
              <a:t>Велосипедистам  старше 14 лет</a:t>
            </a:r>
            <a:r>
              <a:rPr lang="ru-RU" dirty="0" smtClean="0">
                <a:solidFill>
                  <a:srgbClr val="FF0000"/>
                </a:solidFill>
              </a:rPr>
              <a:t/>
            </a:r>
            <a:br>
              <a:rPr lang="ru-RU" dirty="0" smtClean="0">
                <a:solidFill>
                  <a:srgbClr val="FF0000"/>
                </a:solidFill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47936" y="500513"/>
            <a:ext cx="8172400" cy="5280910"/>
          </a:xfrm>
        </p:spPr>
        <p:txBody>
          <a:bodyPr>
            <a:normAutofit/>
          </a:bodyPr>
          <a:lstStyle/>
          <a:p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Второе исключение – 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разрешено </a:t>
            </a:r>
            <a:r>
              <a:rPr lang="ru-RU" sz="2200" b="1" dirty="0" smtClean="0">
                <a:solidFill>
                  <a:srgbClr val="FF0000"/>
                </a:solidFill>
              </a:rPr>
              <a:t>движение </a:t>
            </a:r>
            <a:r>
              <a:rPr lang="ru-RU" sz="2200" b="1" dirty="0">
                <a:solidFill>
                  <a:srgbClr val="FF0000"/>
                </a:solidFill>
              </a:rPr>
              <a:t>по обочине:</a:t>
            </a:r>
          </a:p>
          <a:p>
            <a:endParaRPr lang="ru-RU" sz="2200" dirty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е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сли нет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велосипедной и </a:t>
            </a:r>
            <a:r>
              <a:rPr lang="ru-RU" sz="2200" dirty="0" err="1">
                <a:solidFill>
                  <a:schemeClr val="bg2">
                    <a:lumMod val="75000"/>
                  </a:schemeClr>
                </a:solidFill>
              </a:rPr>
              <a:t>велопешеходной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 дорожки или невозможно  двигаться по ним;</a:t>
            </a:r>
          </a:p>
          <a:p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endParaRPr lang="ru-RU" sz="2200" dirty="0" smtClean="0">
              <a:solidFill>
                <a:schemeClr val="bg2">
                  <a:lumMod val="75000"/>
                </a:schemeClr>
              </a:solidFill>
            </a:endParaRPr>
          </a:p>
          <a:p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е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сли нет полосы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для велосипедистов </a:t>
            </a:r>
            <a:r>
              <a:rPr lang="ru-RU" sz="2200" dirty="0" smtClean="0">
                <a:solidFill>
                  <a:schemeClr val="bg2">
                    <a:lumMod val="75000"/>
                  </a:schemeClr>
                </a:solidFill>
              </a:rPr>
              <a:t>или нет возможности двигаться по </a:t>
            </a:r>
            <a:r>
              <a:rPr lang="ru-RU" sz="2200" dirty="0">
                <a:solidFill>
                  <a:schemeClr val="bg2">
                    <a:lumMod val="75000"/>
                  </a:schemeClr>
                </a:solidFill>
              </a:rPr>
              <a:t>правому краю проезжей части;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7799412" y="3158232"/>
            <a:ext cx="1334244" cy="25086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1772816"/>
            <a:ext cx="1944216" cy="1100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7416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Шаблон по ПДД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 по ПДД</Template>
  <TotalTime>893</TotalTime>
  <Words>685</Words>
  <Application>Microsoft Office PowerPoint</Application>
  <PresentationFormat>Экран (4:3)</PresentationFormat>
  <Paragraphs>171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Шаблон по ПДД</vt:lpstr>
      <vt:lpstr>Презентация </vt:lpstr>
      <vt:lpstr>Велосипед</vt:lpstr>
      <vt:lpstr>Перед выездом </vt:lpstr>
      <vt:lpstr>Велосипедистам запрещено</vt:lpstr>
      <vt:lpstr>Велосипедистам до 7 лет</vt:lpstr>
      <vt:lpstr>Велосипедистам  от 7 до 14 лет</vt:lpstr>
      <vt:lpstr>Велосипедистам  старше 14 лет</vt:lpstr>
      <vt:lpstr>Велосипедистам  старше 14 лет</vt:lpstr>
      <vt:lpstr>Велосипедистам  старше 14 лет </vt:lpstr>
      <vt:lpstr>Велосипедистам  старше 14 лет</vt:lpstr>
      <vt:lpstr>Сигналы велосипедиста</vt:lpstr>
      <vt:lpstr>Велосипедист должен соблюдать ПДД</vt:lpstr>
      <vt:lpstr>Проверь себя</vt:lpstr>
      <vt:lpstr>Проверь себя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надя</dc:creator>
  <cp:lastModifiedBy>надя</cp:lastModifiedBy>
  <cp:revision>79</cp:revision>
  <dcterms:created xsi:type="dcterms:W3CDTF">2019-03-14T17:38:57Z</dcterms:created>
  <dcterms:modified xsi:type="dcterms:W3CDTF">2019-08-09T13:31:36Z</dcterms:modified>
</cp:coreProperties>
</file>