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61" r:id="rId9"/>
    <p:sldId id="292" r:id="rId10"/>
    <p:sldId id="293" r:id="rId11"/>
    <p:sldId id="270" r:id="rId12"/>
    <p:sldId id="271" r:id="rId13"/>
    <p:sldId id="272" r:id="rId14"/>
    <p:sldId id="273" r:id="rId15"/>
    <p:sldId id="291" r:id="rId16"/>
    <p:sldId id="274" r:id="rId17"/>
    <p:sldId id="276" r:id="rId18"/>
    <p:sldId id="275" r:id="rId19"/>
    <p:sldId id="277" r:id="rId20"/>
    <p:sldId id="278" r:id="rId21"/>
    <p:sldId id="279" r:id="rId22"/>
    <p:sldId id="281" r:id="rId23"/>
    <p:sldId id="284" r:id="rId24"/>
    <p:sldId id="282" r:id="rId25"/>
    <p:sldId id="283" r:id="rId26"/>
    <p:sldId id="286" r:id="rId27"/>
    <p:sldId id="288" r:id="rId28"/>
    <p:sldId id="294" r:id="rId29"/>
    <p:sldId id="289" r:id="rId30"/>
    <p:sldId id="290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hyperlink" Target="http://img-fotki.yandex.ru/get/3211/vladport.20/0_2d903_4ec50fc_X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hyperlink" Target="http://www.babruisk.by/cache/resources/images/verstavik2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gif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image" Target="../media/image68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85800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181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Comic Sans MS" pitchFamily="66" charset="0"/>
              </a:rPr>
              <a:t>Олейникова</a:t>
            </a:r>
            <a:r>
              <a:rPr lang="ru-RU" b="1" dirty="0" smtClean="0">
                <a:latin typeface="Comic Sans MS" pitchFamily="66" charset="0"/>
              </a:rPr>
              <a:t> О.В.,</a:t>
            </a:r>
          </a:p>
          <a:p>
            <a:r>
              <a:rPr lang="ru-RU" b="1" dirty="0" smtClean="0">
                <a:latin typeface="Comic Sans MS" pitchFamily="66" charset="0"/>
              </a:rPr>
              <a:t>учитель начальных классов</a:t>
            </a:r>
          </a:p>
          <a:p>
            <a:r>
              <a:rPr lang="ru-RU" b="1" dirty="0" smtClean="0">
                <a:latin typeface="Comic Sans MS" pitchFamily="66" charset="0"/>
              </a:rPr>
              <a:t>МБОУ СОШ №3</a:t>
            </a:r>
          </a:p>
          <a:p>
            <a:r>
              <a:rPr lang="ru-RU" b="1" dirty="0" smtClean="0">
                <a:latin typeface="Comic Sans MS" pitchFamily="66" charset="0"/>
              </a:rPr>
              <a:t>г.Лебедянь</a:t>
            </a:r>
          </a:p>
          <a:p>
            <a:r>
              <a:rPr lang="ru-RU" b="1" dirty="0" smtClean="0">
                <a:latin typeface="Comic Sans MS" pitchFamily="66" charset="0"/>
              </a:rPr>
              <a:t>2012 г.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4495800"/>
            <a:ext cx="1600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3657600"/>
            <a:ext cx="151447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971800"/>
            <a:ext cx="12192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858000" cy="322272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ИГРА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«Это я, это  я,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это  все мои друзья»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v2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</p:spPr>
      </p:pic>
      <p:pic>
        <p:nvPicPr>
          <p:cNvPr id="6146" name="Picture 2" descr="C:\Users\USER\Desktop\cs_peterburgskoe-shosse_verstovoy-stolb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14800" cy="5334000"/>
          </a:xfrm>
          <a:prstGeom prst="rect">
            <a:avLst/>
          </a:prstGeom>
          <a:noFill/>
        </p:spPr>
      </p:pic>
      <p:pic>
        <p:nvPicPr>
          <p:cNvPr id="6148" name="Picture 4" descr="C:\Users\USER\Desktop\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4343400" cy="5334000"/>
          </a:xfrm>
          <a:prstGeom prst="rect">
            <a:avLst/>
          </a:prstGeom>
          <a:noFill/>
        </p:spPr>
      </p:pic>
      <p:pic>
        <p:nvPicPr>
          <p:cNvPr id="6149" name="Picture 5" descr="C:\Users\USER\Desktop\pogranstol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219200"/>
            <a:ext cx="4343400" cy="5410200"/>
          </a:xfrm>
          <a:prstGeom prst="rect">
            <a:avLst/>
          </a:prstGeom>
          <a:noFill/>
        </p:spPr>
      </p:pic>
      <p:pic>
        <p:nvPicPr>
          <p:cNvPr id="6150" name="Picture 6" descr="C:\Users\USER\Desktop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84582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6021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ПЕРВЫЕ ДОРОЖНЫЕ ЗНАКИ-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ВЕРСТОВЫЕ СТОЛБЫ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3" name="Picture 9" descr="Картинка 75 из 17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1600200"/>
            <a:ext cx="8458200" cy="4800600"/>
          </a:xfrm>
          <a:prstGeom prst="rect">
            <a:avLst/>
          </a:prstGeom>
          <a:noFill/>
        </p:spPr>
      </p:pic>
      <p:pic>
        <p:nvPicPr>
          <p:cNvPr id="6155" name="Picture 11" descr="Картинка 85 из 173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192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1.Почему нельзя появляться внезапно перед близко идущим транспортом?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автомобиль не успеет затормозить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водитель будет ругаться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2.Где нужно ждать троллейбус, автобус?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На обочине дороги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специально оборудованных местах, на остановках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3.Как нужно обходить машины, стоящие у тротуара??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Спереди на большом расстоянии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на большом расстоянии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4. Какую форму и цвет имеют запрещающие знаки?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Синий квадрат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круг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 треугольник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5. По какому номеру телефона вызывают милицию?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03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6. По какой стороне улицы у нас принято движение?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любой 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правой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левой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7. С какого возраста разрешается ездить детям на велосипедах по дороге?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7 лет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14 лет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18 лет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8. Сколько сигналов у пешеходного светофора?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3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USER\AppData\Local\Microsoft\Windows\Temporary Internet Files\Content.IE5\JZTQOXBL\MM900254431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733800"/>
            <a:ext cx="2286000" cy="2876550"/>
          </a:xfrm>
          <a:prstGeom prst="rect">
            <a:avLst/>
          </a:prstGeom>
          <a:noFill/>
        </p:spPr>
      </p:pic>
      <p:pic>
        <p:nvPicPr>
          <p:cNvPr id="5" name="Picture 14" descr="C:\Users\USER\AppData\Local\Microsoft\Windows\Temporary Internet Files\Content.IE5\FA13SVYY\MM90023631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676400"/>
            <a:ext cx="12192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239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khive" pitchFamily="34" charset="0"/>
              </a:rPr>
              <a:t>В год на нашей планете в </a:t>
            </a:r>
          </a:p>
          <a:p>
            <a:r>
              <a:rPr lang="ru-RU" sz="3600" b="1" dirty="0" smtClean="0">
                <a:latin typeface="Arkhive" pitchFamily="34" charset="0"/>
              </a:rPr>
              <a:t>автокатастрофах</a:t>
            </a:r>
          </a:p>
          <a:p>
            <a:r>
              <a:rPr lang="ru-RU" sz="3600" b="1" dirty="0" smtClean="0">
                <a:latin typeface="Arkhive" pitchFamily="34" charset="0"/>
              </a:rPr>
              <a:t>гибнет</a:t>
            </a:r>
          </a:p>
          <a:p>
            <a:r>
              <a:rPr lang="ru-RU" sz="3600" b="1" dirty="0" smtClean="0">
                <a:latin typeface="Arkhive" pitchFamily="34" charset="0"/>
              </a:rPr>
              <a:t>          до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250 000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      </a:t>
            </a:r>
            <a:r>
              <a:rPr lang="ru-RU" sz="3600" b="1" dirty="0" smtClean="0">
                <a:latin typeface="Arkhive" pitchFamily="34" charset="0"/>
              </a:rPr>
              <a:t>человек,</a:t>
            </a:r>
          </a:p>
          <a:p>
            <a:r>
              <a:rPr lang="ru-RU" sz="3600" b="1" dirty="0" smtClean="0">
                <a:latin typeface="Arkhive" pitchFamily="34" charset="0"/>
              </a:rPr>
              <a:t>                          в России –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40 000</a:t>
            </a:r>
            <a:r>
              <a:rPr lang="ru-RU" sz="3600" b="1" dirty="0" smtClean="0">
                <a:latin typeface="Arkhive" pitchFamily="34" charset="0"/>
              </a:rPr>
              <a:t>.</a:t>
            </a:r>
            <a:endParaRPr lang="ru-RU" sz="3600" b="1" dirty="0"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9. Где можно переходить проезжую часть автомобильной дороги , если нет пешеходного перехода?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Нигде нельзя переходить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10. Как безопасно переходить дорогу, выйдя из автобуса?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Перед автобусом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автобуса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11</a:t>
            </a:r>
            <a:r>
              <a:rPr lang="ru-RU" sz="2000" b="1" dirty="0" smtClean="0">
                <a:latin typeface="Comic Sans MS" pitchFamily="66" charset="0"/>
              </a:rPr>
              <a:t>. Два мальчика и три девочки вышли из школы. Когда они подошли к пешеходному переходу, зелёный свет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5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2 мальчика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3 девочки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12. Семеро ребят играли в мяч на проезжей части дороги. Двое ушли домой. Остальные остались играть на дороге. Сколько ребят вели себя правильно?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Никто себя правильно не вёл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Двое (кто ушёл домой)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Трое ( кто остался играть)</a:t>
            </a:r>
            <a:endParaRPr lang="ru-RU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8HYR0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1919288" cy="2286000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9812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6670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05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43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962400" y="1981200"/>
            <a:ext cx="114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477000" y="2133600"/>
            <a:ext cx="114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33800" y="5257800"/>
            <a:ext cx="1403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шоссе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0668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6002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133600" y="44196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67000" y="441960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479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308725" y="42608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7818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239000" y="426720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486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152400"/>
            <a:ext cx="228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40" grpId="0"/>
      <p:bldP spid="5141" grpId="0"/>
      <p:bldP spid="5142" grpId="0"/>
      <p:bldP spid="5142" grpId="1"/>
      <p:bldP spid="5143" grpId="0"/>
      <p:bldP spid="5143" grpId="1"/>
      <p:bldP spid="5144" grpId="0"/>
      <p:bldP spid="5144" grpId="1"/>
      <p:bldP spid="5145" grpId="0"/>
      <p:bldP spid="5147" grpId="0"/>
      <p:bldP spid="5148" grpId="0"/>
      <p:bldP spid="5149" grpId="0"/>
      <p:bldP spid="5149" grpId="1"/>
      <p:bldP spid="5150" grpId="0"/>
      <p:bldP spid="515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[69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0"/>
            <a:ext cx="2590800" cy="1746250"/>
          </a:xfrm>
          <a:prstGeom prst="rect">
            <a:avLst/>
          </a:prstGeom>
          <a:noFill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038600" y="1371600"/>
            <a:ext cx="685800" cy="381000"/>
          </a:xfrm>
          <a:prstGeom prst="wedgeEllipseCallout">
            <a:avLst>
              <a:gd name="adj1" fmla="val -52778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9222" name="Picture 6" descr="CAU7CL0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057400"/>
            <a:ext cx="2971800" cy="197485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94125" y="5480050"/>
            <a:ext cx="1427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дорога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2325" y="418465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47800" y="4191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17725" y="418465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991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2325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0" y="4191000"/>
            <a:ext cx="39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391400" y="4191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6" grpId="1"/>
      <p:bldP spid="9227" grpId="0"/>
      <p:bldP spid="9228" grpId="0"/>
      <p:bldP spid="9229" grpId="0"/>
      <p:bldP spid="92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09600" y="1066800"/>
            <a:ext cx="1600200" cy="3429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0"/>
              <a:t>Д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971800" y="14478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6151" name="Picture 7" descr="i[96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1447800"/>
            <a:ext cx="2667000" cy="2667000"/>
          </a:xfrm>
          <a:prstGeom prst="rect">
            <a:avLst/>
          </a:prstGeom>
          <a:noFill/>
        </p:spPr>
      </p:pic>
      <p:pic>
        <p:nvPicPr>
          <p:cNvPr id="6152" name="Picture 8" descr="i[15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1371600"/>
            <a:ext cx="1924050" cy="28956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52800" y="5562600"/>
            <a:ext cx="2046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водитель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69925" y="45656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19200" y="4572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5720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717925" y="44894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4037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81600" y="44958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918325" y="44894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543800" y="44958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82899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6" grpId="0"/>
      <p:bldP spid="6157" grpId="0"/>
      <p:bldP spid="6158" grpId="0"/>
      <p:bldP spid="6158" grpId="1"/>
      <p:bldP spid="6159" grpId="0"/>
      <p:bldP spid="6160" grpId="0"/>
      <p:bldP spid="6161" grpId="0"/>
      <p:bldP spid="6162" grpId="0"/>
      <p:bldP spid="61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1295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pic>
        <p:nvPicPr>
          <p:cNvPr id="8197" name="Picture 5" descr="i[79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3963" y="2057400"/>
            <a:ext cx="1570037" cy="1905000"/>
          </a:xfrm>
          <a:prstGeom prst="rect">
            <a:avLst/>
          </a:prstGeom>
          <a:noFill/>
        </p:spPr>
      </p:pic>
      <p:pic>
        <p:nvPicPr>
          <p:cNvPr id="8198" name="Picture 6" descr="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1858963" cy="1981200"/>
          </a:xfrm>
          <a:prstGeom prst="rect">
            <a:avLst/>
          </a:prstGeom>
          <a:noFill/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9530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867400" y="1219200"/>
            <a:ext cx="685800" cy="381000"/>
          </a:xfrm>
          <a:prstGeom prst="wedgeEllipseCallout">
            <a:avLst>
              <a:gd name="adj1" fmla="val -50231"/>
              <a:gd name="adj2" fmla="val 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7391400" y="1676400"/>
            <a:ext cx="685800" cy="381000"/>
          </a:xfrm>
          <a:prstGeom prst="wedgeEllipseCallout">
            <a:avLst>
              <a:gd name="adj1" fmla="val -61806"/>
              <a:gd name="adj2" fmla="val 5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581400" y="5410200"/>
            <a:ext cx="2077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00"/>
                </a:solidFill>
              </a:rPr>
              <a:t>обочина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00200" y="43434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179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0989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495800" y="4343400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953000" y="43434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410200" y="4343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86600" y="42672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6200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077200" y="426720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4582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  <p:bldP spid="8212" grpId="0"/>
      <p:bldP spid="8213" grpId="0"/>
      <p:bldP spid="8213" grpId="1"/>
      <p:bldP spid="8214" grpId="0"/>
      <p:bldP spid="8214" grpId="1"/>
      <p:bldP spid="8215" grpId="0"/>
      <p:bldP spid="8215" grpId="1"/>
      <p:bldP spid="8216" grpId="0"/>
      <p:bldP spid="8217" grpId="0"/>
      <p:bldP spid="82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1295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АВ</a:t>
            </a:r>
          </a:p>
        </p:txBody>
      </p:sp>
      <p:pic>
        <p:nvPicPr>
          <p:cNvPr id="10245" name="Picture 5" descr="CAT92K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09800"/>
            <a:ext cx="2209800" cy="2209800"/>
          </a:xfrm>
          <a:prstGeom prst="rect">
            <a:avLst/>
          </a:prstGeo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458200" y="1828800"/>
            <a:ext cx="685800" cy="381000"/>
          </a:xfrm>
          <a:prstGeom prst="wedgeEllipseCallout">
            <a:avLst>
              <a:gd name="adj1" fmla="val -48148"/>
              <a:gd name="adj2" fmla="val 62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6388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800600" y="1981200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24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10250" name="Picture 10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438400"/>
            <a:ext cx="2133600" cy="1677988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52800" y="5638800"/>
            <a:ext cx="1544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автобус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9925" y="44132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19200" y="44196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08325" y="433705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4893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433705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275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7847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2325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65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231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832725" y="433705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5" grpId="0"/>
      <p:bldP spid="10256" grpId="0"/>
      <p:bldP spid="10257" grpId="0"/>
      <p:bldP spid="10258" grpId="0"/>
      <p:bldP spid="10259" grpId="0"/>
      <p:bldP spid="10259" grpId="1"/>
      <p:bldP spid="10260" grpId="0"/>
      <p:bldP spid="10260" grpId="1"/>
      <p:bldP spid="10261" grpId="0" build="allAtOnce"/>
      <p:bldP spid="10262" grpId="0"/>
      <p:bldP spid="10263" grpId="0"/>
      <p:bldP spid="10264" grpId="0"/>
      <p:bldP spid="10265" grpId="0"/>
      <p:bldP spid="1026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703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7847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34290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100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5257800" y="2133600"/>
            <a:ext cx="1828800" cy="212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352800" y="4953000"/>
            <a:ext cx="126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 стоп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00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677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Чтоб на всех автодорогах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Аварий не было у нас,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Учите правила движенья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И помните про наш наказ!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stra" pitchFamily="2" charset="0"/>
            </a:endParaRPr>
          </a:p>
        </p:txBody>
      </p:sp>
      <p:pic>
        <p:nvPicPr>
          <p:cNvPr id="3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1143000" cy="1524000"/>
          </a:xfrm>
          <a:prstGeom prst="rect">
            <a:avLst/>
          </a:prstGeom>
          <a:noFill/>
        </p:spPr>
      </p:pic>
      <p:pic>
        <p:nvPicPr>
          <p:cNvPr id="1026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124200"/>
            <a:ext cx="50292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125538"/>
            <a:ext cx="8642350" cy="404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Перед нами широкая  ________. </a:t>
            </a:r>
          </a:p>
          <a:p>
            <a:r>
              <a:rPr lang="ru-RU" sz="2400" dirty="0">
                <a:latin typeface="Comic Sans MS" pitchFamily="66" charset="0"/>
              </a:rPr>
              <a:t>На перекрестке нет ни __________, </a:t>
            </a:r>
            <a:r>
              <a:rPr lang="ru-RU" sz="2400" dirty="0" err="1">
                <a:latin typeface="Comic Sans MS" pitchFamily="66" charset="0"/>
              </a:rPr>
              <a:t>ни</a:t>
            </a:r>
            <a:r>
              <a:rPr lang="ru-RU" sz="2400" dirty="0">
                <a:latin typeface="Comic Sans MS" pitchFamily="66" charset="0"/>
              </a:rPr>
              <a:t> регулировщика. Прежде чем ступить на _______________, выбери самое безопасное место, где _______ хорошо просматривается в обе стороны. </a:t>
            </a:r>
          </a:p>
          <a:p>
            <a:r>
              <a:rPr lang="ru-RU" sz="2400" dirty="0">
                <a:latin typeface="Comic Sans MS" pitchFamily="66" charset="0"/>
              </a:rPr>
              <a:t>Если по близости нет машин, начинай _______. Посмотри _______, дойдя до середины дороги посмотри _________.</a:t>
            </a:r>
          </a:p>
          <a:p>
            <a:r>
              <a:rPr lang="ru-RU" sz="2400" dirty="0">
                <a:latin typeface="Comic Sans MS" pitchFamily="66" charset="0"/>
              </a:rPr>
              <a:t>Переходи дорогу ________,  постоянно следи за дорогой, пока не закончишь _________.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Письмо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68313" y="6308725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8313" y="5516563"/>
            <a:ext cx="1441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светофора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47813" y="6021388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проезжая часть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771775" y="5445125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7235825" y="6237288"/>
            <a:ext cx="15128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5508625" y="5516563"/>
            <a:ext cx="1646238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 прямой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716463" y="6165850"/>
            <a:ext cx="107156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4284663" y="5373688"/>
            <a:ext cx="1096962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налево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7524750" y="5445125"/>
            <a:ext cx="1336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направо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4284663" y="1916113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проезжую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0023 C 0.2 -0.04189 0.35677 -0.08333 0.41111 -0.20671 C 0.46545 -0.33009 0.37621 -0.65115 0.36927 -0.74004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482 C -0.04496 -0.10718 -0.071 -0.22893 -0.00104 -0.32708 C 0.06893 -0.42523 0.23473 -0.49977 0.4007 -0.57431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0417 C -0.06684 0.04583 -0.03125 0.09583 0.08646 0.0368 C 0.20417 -0.02223 0.56389 -0.25255 0.60417 -0.35903 C 0.64444 -0.46551 0.48628 -0.5338 0.3283 -0.60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0046 C -0.20417 -0.00787 -0.34462 -0.01505 -0.35538 -0.09283 C -0.36615 -0.1706 -0.24722 -0.31898 -0.12813 -0.46713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027 C -0.06094 0.00973 -0.12951 0.05996 -0.1684 0.01875 C -0.20712 -0.02222 -0.21632 -0.15393 -0.22534 -0.2856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2454 C -0.21702 0.09954 -0.41875 0.17454 -0.51372 0.12986 C -0.60868 0.08519 -0.5967 -0.07963 -0.58473 -0.24421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1088 C 0.05504 0.05416 0.08785 0.09745 0.05174 0.10347 C 0.01563 0.10949 -0.14132 0.10254 -0.19375 0.04745 C -0.24635 -0.00764 -0.25486 -0.11783 -0.26319 -0.22778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1482 C 0.18888 -0.0544 0.32291 -0.09399 0.321 -0.13311 C 0.31909 -0.17223 0.09027 -0.22986 0.04375 -0.24908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080" grpId="2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6" grpId="1" animBg="1"/>
      <p:bldP spid="30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равостороннее движение в России было введено 1812 году </a:t>
            </a:r>
          </a:p>
          <a:p>
            <a:r>
              <a:rPr lang="ru-RU" sz="2000" b="1" dirty="0" smtClean="0">
                <a:latin typeface="Century Gothic" pitchFamily="34" charset="0"/>
              </a:rPr>
              <a:t>для экипажей и повозок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ервый светофор был установлен в Москве в 1924 году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1" name="Picture 3" descr="C:\Users\USER\Desktop\Новая папка (2)\0_81293_60ea88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0"/>
            <a:ext cx="31146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pic>
        <p:nvPicPr>
          <p:cNvPr id="3074" name="Picture 2" descr="C:\Users\USER\Desktop\Новая папка (2)\Новая папка\14_01_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200400" cy="34861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505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1924 году для регулировки дорожного движения на улицах Москвы стал применяться жезл</a:t>
            </a:r>
          </a:p>
        </p:txBody>
      </p:sp>
      <p:pic>
        <p:nvPicPr>
          <p:cNvPr id="7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ервые предупреждающие знаки появились в 1926 году: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«Перекрёсток»,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«Крутой поворот»,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«Железнодорожный переезд»,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«Неровная  дорога»</a:t>
            </a:r>
          </a:p>
        </p:txBody>
      </p:sp>
      <p:pic>
        <p:nvPicPr>
          <p:cNvPr id="4098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3505200" cy="265747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429000"/>
            <a:ext cx="3048000" cy="2524125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048000"/>
            <a:ext cx="3657600" cy="2609850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124200"/>
            <a:ext cx="4724400" cy="3350477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276600"/>
            <a:ext cx="3810000" cy="3267075"/>
          </a:xfrm>
          <a:prstGeom prst="rect">
            <a:avLst/>
          </a:prstGeom>
          <a:noFill/>
        </p:spPr>
      </p:pic>
      <p:pic>
        <p:nvPicPr>
          <p:cNvPr id="4103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3429000"/>
            <a:ext cx="3581400" cy="3148012"/>
          </a:xfrm>
          <a:prstGeom prst="rect">
            <a:avLst/>
          </a:prstGeom>
          <a:noFill/>
        </p:spPr>
      </p:pic>
      <p:pic>
        <p:nvPicPr>
          <p:cNvPr id="410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3581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4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20"/>
                            </p:stCondLst>
                            <p:childTnLst>
                              <p:par>
                                <p:cTn id="43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60"/>
                            </p:stCondLst>
                            <p:childTnLst>
                              <p:par>
                                <p:cTn id="69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1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40"/>
                            </p:stCondLst>
                            <p:childTnLst>
                              <p:par>
                                <p:cTn id="9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34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«О</a:t>
            </a:r>
            <a:r>
              <a:rPr lang="ru-RU" sz="2000" b="1" dirty="0" smtClean="0">
                <a:latin typeface="Century Gothic" pitchFamily="34" charset="0"/>
              </a:rPr>
              <a:t>стровки безопасности» для пешеходов появились в 1933 году.</a:t>
            </a:r>
          </a:p>
        </p:txBody>
      </p:sp>
      <p:pic>
        <p:nvPicPr>
          <p:cNvPr id="5122" name="Picture 2" descr="C:\Users\USER\Desktop\iCAR18WV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281940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DSC03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902200" cy="37846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962400"/>
            <a:ext cx="25146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дд\картинки\68693_1266244409_24840x052688_s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701</Words>
  <Application>Microsoft Office PowerPoint</Application>
  <PresentationFormat>Экран (4:3)</PresentationFormat>
  <Paragraphs>192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На проезжей части дороги нельзя : </vt:lpstr>
      <vt:lpstr>Слайд 30</vt:lpstr>
      <vt:lpstr>ЮНЫЙ ДРУГ!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2012-02-05T06:23:06Z</dcterms:created>
  <dcterms:modified xsi:type="dcterms:W3CDTF">2013-01-14T19:22:05Z</dcterms:modified>
</cp:coreProperties>
</file>