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66" r:id="rId3"/>
    <p:sldId id="268" r:id="rId4"/>
    <p:sldId id="267" r:id="rId5"/>
    <p:sldId id="261" r:id="rId6"/>
    <p:sldId id="260" r:id="rId7"/>
    <p:sldId id="279" r:id="rId8"/>
    <p:sldId id="282" r:id="rId9"/>
    <p:sldId id="278" r:id="rId10"/>
    <p:sldId id="289" r:id="rId11"/>
    <p:sldId id="283" r:id="rId12"/>
    <p:sldId id="272" r:id="rId13"/>
    <p:sldId id="274" r:id="rId14"/>
    <p:sldId id="271" r:id="rId15"/>
    <p:sldId id="285" r:id="rId16"/>
    <p:sldId id="276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CC"/>
    <a:srgbClr val="666699"/>
    <a:srgbClr val="CC0099"/>
    <a:srgbClr val="009999"/>
    <a:srgbClr val="FF0000"/>
    <a:srgbClr val="CC0000"/>
    <a:srgbClr val="0066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76" autoAdjust="0"/>
  </p:normalViewPr>
  <p:slideViewPr>
    <p:cSldViewPr>
      <p:cViewPr varScale="1">
        <p:scale>
          <a:sx n="78" d="100"/>
          <a:sy n="78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31B273-13DC-4D82-A7CF-CCC19C94AAF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809CF4C1-239C-4255-A1CD-C015B6AACA16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Признаки зрелости НСОКО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9DFBA56C-2F4B-4334-97F6-C3FC30172FA3}" type="parTrans" cxnId="{D7F00D28-30E5-4F96-B19D-FFC59EF53581}">
      <dgm:prSet/>
      <dgm:spPr/>
    </dgm:pt>
    <dgm:pt modelId="{6E28D334-8CF2-4884-8B97-9862476FB905}" type="sibTrans" cxnId="{D7F00D28-30E5-4F96-B19D-FFC59EF53581}">
      <dgm:prSet/>
      <dgm:spPr/>
    </dgm:pt>
    <dgm:pt modelId="{ACFEFEF3-2B0D-42FE-B158-0B21B0D14A1F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ПОТРЕБНОСТЬ ОБРАЗОВАТЕЛЬНОЙ </a:t>
          </a:r>
        </a:p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ОРГАНИЗАЦИИ В ПРОВЕДЕНИИ </a:t>
          </a:r>
        </a:p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ОБЩЕСТВЕННОЙ АККРЕДИТАЦИИ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86B26D7A-D8B3-4C9E-B9AA-FF3B3878C15E}" type="parTrans" cxnId="{8724DF7C-D42B-4E3C-A680-960876852AEA}">
      <dgm:prSet/>
      <dgm:spPr/>
    </dgm:pt>
    <dgm:pt modelId="{CAA9FFAD-7F66-4DF7-BA7B-63C0FF8FA53C}" type="sibTrans" cxnId="{8724DF7C-D42B-4E3C-A680-960876852AEA}">
      <dgm:prSet/>
      <dgm:spPr/>
    </dgm:pt>
    <dgm:pt modelId="{9C880B22-E250-4FB4-920F-BF7D024397DC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НАЛИЧИЕ УСЛОВИЙ, КОТОРЫЕ </a:t>
          </a:r>
        </a:p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ОБЕСПЕЧИВАЮТ ПРОВЕДЕНИЕ </a:t>
          </a:r>
        </a:p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ОБЩЕСТВЕННОЙАККРЕДИТАЦИИ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1D4EDD2E-2A63-464F-97E3-559E9ACE13E4}" type="parTrans" cxnId="{88B45ABB-241A-4A12-A6B8-B3B1145D2543}">
      <dgm:prSet/>
      <dgm:spPr/>
    </dgm:pt>
    <dgm:pt modelId="{771C283F-B36F-40F0-88E9-4838E147B7CD}" type="sibTrans" cxnId="{88B45ABB-241A-4A12-A6B8-B3B1145D2543}">
      <dgm:prSet/>
      <dgm:spPr/>
    </dgm:pt>
    <dgm:pt modelId="{74F4C3E4-61B7-474B-8E64-EFCB13F55C82}" type="pres">
      <dgm:prSet presAssocID="{F531B273-13DC-4D82-A7CF-CCC19C94AAF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07D7E8C-4F18-4117-ABD8-C874823DA004}" type="pres">
      <dgm:prSet presAssocID="{809CF4C1-239C-4255-A1CD-C015B6AACA16}" presName="hierRoot1" presStyleCnt="0">
        <dgm:presLayoutVars>
          <dgm:hierBranch/>
        </dgm:presLayoutVars>
      </dgm:prSet>
      <dgm:spPr/>
    </dgm:pt>
    <dgm:pt modelId="{7D9EA71A-FB1B-40AD-B945-43F0509C29F3}" type="pres">
      <dgm:prSet presAssocID="{809CF4C1-239C-4255-A1CD-C015B6AACA16}" presName="rootComposite1" presStyleCnt="0"/>
      <dgm:spPr/>
    </dgm:pt>
    <dgm:pt modelId="{5ADE6D5F-E01B-4562-8523-E347C1CB5FE5}" type="pres">
      <dgm:prSet presAssocID="{809CF4C1-239C-4255-A1CD-C015B6AACA16}" presName="rootText1" presStyleLbl="node0" presStyleIdx="0" presStyleCnt="1">
        <dgm:presLayoutVars>
          <dgm:chPref val="3"/>
        </dgm:presLayoutVars>
      </dgm:prSet>
      <dgm:spPr/>
    </dgm:pt>
    <dgm:pt modelId="{3FDC628D-28BE-4C29-8422-3B687ED30CAC}" type="pres">
      <dgm:prSet presAssocID="{809CF4C1-239C-4255-A1CD-C015B6AACA16}" presName="rootConnector1" presStyleLbl="node1" presStyleIdx="0" presStyleCnt="0"/>
      <dgm:spPr/>
    </dgm:pt>
    <dgm:pt modelId="{4D3EC25D-012A-4A4D-AFDE-CA33C1F23628}" type="pres">
      <dgm:prSet presAssocID="{809CF4C1-239C-4255-A1CD-C015B6AACA16}" presName="hierChild2" presStyleCnt="0"/>
      <dgm:spPr/>
    </dgm:pt>
    <dgm:pt modelId="{1543376C-FD4D-442B-A87F-0E30D45B9A79}" type="pres">
      <dgm:prSet presAssocID="{86B26D7A-D8B3-4C9E-B9AA-FF3B3878C15E}" presName="Name35" presStyleLbl="parChTrans1D2" presStyleIdx="0" presStyleCnt="2"/>
      <dgm:spPr/>
    </dgm:pt>
    <dgm:pt modelId="{AC3CEB71-1A94-4DE3-9CF9-142F984D2A0A}" type="pres">
      <dgm:prSet presAssocID="{ACFEFEF3-2B0D-42FE-B158-0B21B0D14A1F}" presName="hierRoot2" presStyleCnt="0">
        <dgm:presLayoutVars>
          <dgm:hierBranch/>
        </dgm:presLayoutVars>
      </dgm:prSet>
      <dgm:spPr/>
    </dgm:pt>
    <dgm:pt modelId="{27B6F32F-F6BC-4BC0-9E5F-55AA8CDC78A7}" type="pres">
      <dgm:prSet presAssocID="{ACFEFEF3-2B0D-42FE-B158-0B21B0D14A1F}" presName="rootComposite" presStyleCnt="0"/>
      <dgm:spPr/>
    </dgm:pt>
    <dgm:pt modelId="{510BBC54-982B-4FB1-BADB-F44FD16ACAEB}" type="pres">
      <dgm:prSet presAssocID="{ACFEFEF3-2B0D-42FE-B158-0B21B0D14A1F}" presName="rootText" presStyleLbl="node2" presStyleIdx="0" presStyleCnt="2">
        <dgm:presLayoutVars>
          <dgm:chPref val="3"/>
        </dgm:presLayoutVars>
      </dgm:prSet>
      <dgm:spPr/>
    </dgm:pt>
    <dgm:pt modelId="{AA330B1B-BC2F-4938-AFD0-64F991180947}" type="pres">
      <dgm:prSet presAssocID="{ACFEFEF3-2B0D-42FE-B158-0B21B0D14A1F}" presName="rootConnector" presStyleLbl="node2" presStyleIdx="0" presStyleCnt="2"/>
      <dgm:spPr/>
    </dgm:pt>
    <dgm:pt modelId="{011EE7C3-1C52-40EE-ADAF-73604E13E50F}" type="pres">
      <dgm:prSet presAssocID="{ACFEFEF3-2B0D-42FE-B158-0B21B0D14A1F}" presName="hierChild4" presStyleCnt="0"/>
      <dgm:spPr/>
    </dgm:pt>
    <dgm:pt modelId="{F954496E-39B3-4BFE-9C9F-402400304C32}" type="pres">
      <dgm:prSet presAssocID="{ACFEFEF3-2B0D-42FE-B158-0B21B0D14A1F}" presName="hierChild5" presStyleCnt="0"/>
      <dgm:spPr/>
    </dgm:pt>
    <dgm:pt modelId="{6B3C2A0B-77FE-40E0-9180-8A5EFAB6E018}" type="pres">
      <dgm:prSet presAssocID="{1D4EDD2E-2A63-464F-97E3-559E9ACE13E4}" presName="Name35" presStyleLbl="parChTrans1D2" presStyleIdx="1" presStyleCnt="2"/>
      <dgm:spPr/>
    </dgm:pt>
    <dgm:pt modelId="{6A48E3CD-EF2F-4613-9F41-C1EE38286D97}" type="pres">
      <dgm:prSet presAssocID="{9C880B22-E250-4FB4-920F-BF7D024397DC}" presName="hierRoot2" presStyleCnt="0">
        <dgm:presLayoutVars>
          <dgm:hierBranch/>
        </dgm:presLayoutVars>
      </dgm:prSet>
      <dgm:spPr/>
    </dgm:pt>
    <dgm:pt modelId="{C3C13ED9-39C4-4D91-B85B-184151CADF1F}" type="pres">
      <dgm:prSet presAssocID="{9C880B22-E250-4FB4-920F-BF7D024397DC}" presName="rootComposite" presStyleCnt="0"/>
      <dgm:spPr/>
    </dgm:pt>
    <dgm:pt modelId="{44D3493D-D554-4D1A-9806-16D4923E6D36}" type="pres">
      <dgm:prSet presAssocID="{9C880B22-E250-4FB4-920F-BF7D024397DC}" presName="rootText" presStyleLbl="node2" presStyleIdx="1" presStyleCnt="2">
        <dgm:presLayoutVars>
          <dgm:chPref val="3"/>
        </dgm:presLayoutVars>
      </dgm:prSet>
      <dgm:spPr/>
    </dgm:pt>
    <dgm:pt modelId="{E355E52B-686B-409D-B1F2-9125661257F6}" type="pres">
      <dgm:prSet presAssocID="{9C880B22-E250-4FB4-920F-BF7D024397DC}" presName="rootConnector" presStyleLbl="node2" presStyleIdx="1" presStyleCnt="2"/>
      <dgm:spPr/>
    </dgm:pt>
    <dgm:pt modelId="{CDDCB609-7B59-450D-AE4D-16AE47EA682A}" type="pres">
      <dgm:prSet presAssocID="{9C880B22-E250-4FB4-920F-BF7D024397DC}" presName="hierChild4" presStyleCnt="0"/>
      <dgm:spPr/>
    </dgm:pt>
    <dgm:pt modelId="{B711EF90-CEE0-4B70-B11B-13CB316AEE4B}" type="pres">
      <dgm:prSet presAssocID="{9C880B22-E250-4FB4-920F-BF7D024397DC}" presName="hierChild5" presStyleCnt="0"/>
      <dgm:spPr/>
    </dgm:pt>
    <dgm:pt modelId="{28E1B2D8-A43D-4F8A-9B80-AB494227FD84}" type="pres">
      <dgm:prSet presAssocID="{809CF4C1-239C-4255-A1CD-C015B6AACA16}" presName="hierChild3" presStyleCnt="0"/>
      <dgm:spPr/>
    </dgm:pt>
  </dgm:ptLst>
  <dgm:cxnLst>
    <dgm:cxn modelId="{CD8B76AB-0349-476E-9E50-28CF2C3F84BC}" type="presOf" srcId="{1D4EDD2E-2A63-464F-97E3-559E9ACE13E4}" destId="{6B3C2A0B-77FE-40E0-9180-8A5EFAB6E018}" srcOrd="0" destOrd="0" presId="urn:microsoft.com/office/officeart/2005/8/layout/orgChart1"/>
    <dgm:cxn modelId="{AED5D1C8-02CA-4E8C-92BB-A5F14FCA2885}" type="presOf" srcId="{809CF4C1-239C-4255-A1CD-C015B6AACA16}" destId="{3FDC628D-28BE-4C29-8422-3B687ED30CAC}" srcOrd="1" destOrd="0" presId="urn:microsoft.com/office/officeart/2005/8/layout/orgChart1"/>
    <dgm:cxn modelId="{7C3666BA-2D32-4EE7-82E6-BE05A00BDD8D}" type="presOf" srcId="{F531B273-13DC-4D82-A7CF-CCC19C94AAF4}" destId="{74F4C3E4-61B7-474B-8E64-EFCB13F55C82}" srcOrd="0" destOrd="0" presId="urn:microsoft.com/office/officeart/2005/8/layout/orgChart1"/>
    <dgm:cxn modelId="{88B45ABB-241A-4A12-A6B8-B3B1145D2543}" srcId="{809CF4C1-239C-4255-A1CD-C015B6AACA16}" destId="{9C880B22-E250-4FB4-920F-BF7D024397DC}" srcOrd="1" destOrd="0" parTransId="{1D4EDD2E-2A63-464F-97E3-559E9ACE13E4}" sibTransId="{771C283F-B36F-40F0-88E9-4838E147B7CD}"/>
    <dgm:cxn modelId="{D7F00D28-30E5-4F96-B19D-FFC59EF53581}" srcId="{F531B273-13DC-4D82-A7CF-CCC19C94AAF4}" destId="{809CF4C1-239C-4255-A1CD-C015B6AACA16}" srcOrd="0" destOrd="0" parTransId="{9DFBA56C-2F4B-4334-97F6-C3FC30172FA3}" sibTransId="{6E28D334-8CF2-4884-8B97-9862476FB905}"/>
    <dgm:cxn modelId="{AE00EF88-D77D-4A3E-AFE6-A06C7121E215}" type="presOf" srcId="{809CF4C1-239C-4255-A1CD-C015B6AACA16}" destId="{5ADE6D5F-E01B-4562-8523-E347C1CB5FE5}" srcOrd="0" destOrd="0" presId="urn:microsoft.com/office/officeart/2005/8/layout/orgChart1"/>
    <dgm:cxn modelId="{73971B8E-47A2-483F-8027-41C12BD2E61A}" type="presOf" srcId="{9C880B22-E250-4FB4-920F-BF7D024397DC}" destId="{44D3493D-D554-4D1A-9806-16D4923E6D36}" srcOrd="0" destOrd="0" presId="urn:microsoft.com/office/officeart/2005/8/layout/orgChart1"/>
    <dgm:cxn modelId="{8724DF7C-D42B-4E3C-A680-960876852AEA}" srcId="{809CF4C1-239C-4255-A1CD-C015B6AACA16}" destId="{ACFEFEF3-2B0D-42FE-B158-0B21B0D14A1F}" srcOrd="0" destOrd="0" parTransId="{86B26D7A-D8B3-4C9E-B9AA-FF3B3878C15E}" sibTransId="{CAA9FFAD-7F66-4DF7-BA7B-63C0FF8FA53C}"/>
    <dgm:cxn modelId="{273D459C-638E-4A7A-87F2-6242573F78FF}" type="presOf" srcId="{ACFEFEF3-2B0D-42FE-B158-0B21B0D14A1F}" destId="{510BBC54-982B-4FB1-BADB-F44FD16ACAEB}" srcOrd="0" destOrd="0" presId="urn:microsoft.com/office/officeart/2005/8/layout/orgChart1"/>
    <dgm:cxn modelId="{73F9B618-C0D4-4239-A293-8AAB7EC5CDC2}" type="presOf" srcId="{9C880B22-E250-4FB4-920F-BF7D024397DC}" destId="{E355E52B-686B-409D-B1F2-9125661257F6}" srcOrd="1" destOrd="0" presId="urn:microsoft.com/office/officeart/2005/8/layout/orgChart1"/>
    <dgm:cxn modelId="{66F4FD54-FDEC-46DB-B8C0-C4D5E297B8C7}" type="presOf" srcId="{ACFEFEF3-2B0D-42FE-B158-0B21B0D14A1F}" destId="{AA330B1B-BC2F-4938-AFD0-64F991180947}" srcOrd="1" destOrd="0" presId="urn:microsoft.com/office/officeart/2005/8/layout/orgChart1"/>
    <dgm:cxn modelId="{41120168-651D-4066-AFC2-461FDA909669}" type="presOf" srcId="{86B26D7A-D8B3-4C9E-B9AA-FF3B3878C15E}" destId="{1543376C-FD4D-442B-A87F-0E30D45B9A79}" srcOrd="0" destOrd="0" presId="urn:microsoft.com/office/officeart/2005/8/layout/orgChart1"/>
    <dgm:cxn modelId="{3EBE10A8-913C-441B-847B-337F6108622B}" type="presParOf" srcId="{74F4C3E4-61B7-474B-8E64-EFCB13F55C82}" destId="{307D7E8C-4F18-4117-ABD8-C874823DA004}" srcOrd="0" destOrd="0" presId="urn:microsoft.com/office/officeart/2005/8/layout/orgChart1"/>
    <dgm:cxn modelId="{1C8A264D-11B5-4F3E-9D81-907A58037894}" type="presParOf" srcId="{307D7E8C-4F18-4117-ABD8-C874823DA004}" destId="{7D9EA71A-FB1B-40AD-B945-43F0509C29F3}" srcOrd="0" destOrd="0" presId="urn:microsoft.com/office/officeart/2005/8/layout/orgChart1"/>
    <dgm:cxn modelId="{51C8D692-34BF-4B21-872F-DAD67820D23C}" type="presParOf" srcId="{7D9EA71A-FB1B-40AD-B945-43F0509C29F3}" destId="{5ADE6D5F-E01B-4562-8523-E347C1CB5FE5}" srcOrd="0" destOrd="0" presId="urn:microsoft.com/office/officeart/2005/8/layout/orgChart1"/>
    <dgm:cxn modelId="{78DF0E54-8E4B-4875-B375-67D81E692F41}" type="presParOf" srcId="{7D9EA71A-FB1B-40AD-B945-43F0509C29F3}" destId="{3FDC628D-28BE-4C29-8422-3B687ED30CAC}" srcOrd="1" destOrd="0" presId="urn:microsoft.com/office/officeart/2005/8/layout/orgChart1"/>
    <dgm:cxn modelId="{4299DE76-4EEB-4C7F-BAF7-542949E25E1E}" type="presParOf" srcId="{307D7E8C-4F18-4117-ABD8-C874823DA004}" destId="{4D3EC25D-012A-4A4D-AFDE-CA33C1F23628}" srcOrd="1" destOrd="0" presId="urn:microsoft.com/office/officeart/2005/8/layout/orgChart1"/>
    <dgm:cxn modelId="{07D71914-2347-4CF7-B4A5-88D6362BC577}" type="presParOf" srcId="{4D3EC25D-012A-4A4D-AFDE-CA33C1F23628}" destId="{1543376C-FD4D-442B-A87F-0E30D45B9A79}" srcOrd="0" destOrd="0" presId="urn:microsoft.com/office/officeart/2005/8/layout/orgChart1"/>
    <dgm:cxn modelId="{47F4FD1C-4B48-4A34-85D5-010B5B361247}" type="presParOf" srcId="{4D3EC25D-012A-4A4D-AFDE-CA33C1F23628}" destId="{AC3CEB71-1A94-4DE3-9CF9-142F984D2A0A}" srcOrd="1" destOrd="0" presId="urn:microsoft.com/office/officeart/2005/8/layout/orgChart1"/>
    <dgm:cxn modelId="{1B46517D-E8C6-4954-9FB4-3350F8D37F3E}" type="presParOf" srcId="{AC3CEB71-1A94-4DE3-9CF9-142F984D2A0A}" destId="{27B6F32F-F6BC-4BC0-9E5F-55AA8CDC78A7}" srcOrd="0" destOrd="0" presId="urn:microsoft.com/office/officeart/2005/8/layout/orgChart1"/>
    <dgm:cxn modelId="{A66D321A-7573-4F36-ADBD-1A0C1143359B}" type="presParOf" srcId="{27B6F32F-F6BC-4BC0-9E5F-55AA8CDC78A7}" destId="{510BBC54-982B-4FB1-BADB-F44FD16ACAEB}" srcOrd="0" destOrd="0" presId="urn:microsoft.com/office/officeart/2005/8/layout/orgChart1"/>
    <dgm:cxn modelId="{B16D8D4E-987C-48D9-8992-EAA88F2979B5}" type="presParOf" srcId="{27B6F32F-F6BC-4BC0-9E5F-55AA8CDC78A7}" destId="{AA330B1B-BC2F-4938-AFD0-64F991180947}" srcOrd="1" destOrd="0" presId="urn:microsoft.com/office/officeart/2005/8/layout/orgChart1"/>
    <dgm:cxn modelId="{A07329EA-BAFB-41F9-AB60-6A9039DD0FE8}" type="presParOf" srcId="{AC3CEB71-1A94-4DE3-9CF9-142F984D2A0A}" destId="{011EE7C3-1C52-40EE-ADAF-73604E13E50F}" srcOrd="1" destOrd="0" presId="urn:microsoft.com/office/officeart/2005/8/layout/orgChart1"/>
    <dgm:cxn modelId="{E64E1D7B-418D-4F29-92A4-E43152D40026}" type="presParOf" srcId="{AC3CEB71-1A94-4DE3-9CF9-142F984D2A0A}" destId="{F954496E-39B3-4BFE-9C9F-402400304C32}" srcOrd="2" destOrd="0" presId="urn:microsoft.com/office/officeart/2005/8/layout/orgChart1"/>
    <dgm:cxn modelId="{5D0FA78A-42E5-488B-A831-D06E39A7F26E}" type="presParOf" srcId="{4D3EC25D-012A-4A4D-AFDE-CA33C1F23628}" destId="{6B3C2A0B-77FE-40E0-9180-8A5EFAB6E018}" srcOrd="2" destOrd="0" presId="urn:microsoft.com/office/officeart/2005/8/layout/orgChart1"/>
    <dgm:cxn modelId="{56BCD03B-50A3-4F85-B430-C25A46EBA3B0}" type="presParOf" srcId="{4D3EC25D-012A-4A4D-AFDE-CA33C1F23628}" destId="{6A48E3CD-EF2F-4613-9F41-C1EE38286D97}" srcOrd="3" destOrd="0" presId="urn:microsoft.com/office/officeart/2005/8/layout/orgChart1"/>
    <dgm:cxn modelId="{E8596EC7-5AA1-4FFD-B543-04D16B1A9077}" type="presParOf" srcId="{6A48E3CD-EF2F-4613-9F41-C1EE38286D97}" destId="{C3C13ED9-39C4-4D91-B85B-184151CADF1F}" srcOrd="0" destOrd="0" presId="urn:microsoft.com/office/officeart/2005/8/layout/orgChart1"/>
    <dgm:cxn modelId="{09C5826F-B0F1-467A-A6C8-F07D94DCE49C}" type="presParOf" srcId="{C3C13ED9-39C4-4D91-B85B-184151CADF1F}" destId="{44D3493D-D554-4D1A-9806-16D4923E6D36}" srcOrd="0" destOrd="0" presId="urn:microsoft.com/office/officeart/2005/8/layout/orgChart1"/>
    <dgm:cxn modelId="{66827F29-4FE4-4703-B5A9-498DC8489985}" type="presParOf" srcId="{C3C13ED9-39C4-4D91-B85B-184151CADF1F}" destId="{E355E52B-686B-409D-B1F2-9125661257F6}" srcOrd="1" destOrd="0" presId="urn:microsoft.com/office/officeart/2005/8/layout/orgChart1"/>
    <dgm:cxn modelId="{39F4796C-C375-4BBC-9AB0-D80ADE459578}" type="presParOf" srcId="{6A48E3CD-EF2F-4613-9F41-C1EE38286D97}" destId="{CDDCB609-7B59-450D-AE4D-16AE47EA682A}" srcOrd="1" destOrd="0" presId="urn:microsoft.com/office/officeart/2005/8/layout/orgChart1"/>
    <dgm:cxn modelId="{F0E49B06-C300-4F73-92A7-A1D486AFE066}" type="presParOf" srcId="{6A48E3CD-EF2F-4613-9F41-C1EE38286D97}" destId="{B711EF90-CEE0-4B70-B11B-13CB316AEE4B}" srcOrd="2" destOrd="0" presId="urn:microsoft.com/office/officeart/2005/8/layout/orgChart1"/>
    <dgm:cxn modelId="{DDEEB944-FC06-4403-BA95-29859F984F7F}" type="presParOf" srcId="{307D7E8C-4F18-4117-ABD8-C874823DA004}" destId="{28E1B2D8-A43D-4F8A-9B80-AB494227FD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ru-RU" alt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ru-RU" altLang="ru-RU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ru-RU" altLang="ru-RU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EB8F851E-2719-446A-AAF5-DE5245523D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9284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FC7141-8862-437C-ADD2-8D1C5DC20305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 altLang="ru-RU"/>
              <a:t>Пункт 4. Независима процедура не обязательно должна быть отделена от государства (в смысле финансирования и подчинения). Главное – как организуются процессы оценки, кто привлекается к проведению оценки, как происходит отбор и обучение организаторов и экспертов.</a:t>
            </a:r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5C78843A-90ED-43A8-8DC7-2C76275727D9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2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8175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38974B-56A8-44A7-BC94-7934716EA033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236201A3-5E47-49C1-B53D-973261FAF9FA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14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2828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2F134-A539-4A36-9580-8106C612F714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13C854F1-3266-41A4-91DD-FE33F164EEC5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16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035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629E3-3F3E-46DE-B890-7550C38CEBBC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F1E06921-8BDD-464A-B3A0-6DDB9962AD14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3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654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3C8F5F-D203-4555-AC21-934F191EC03D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 altLang="ru-RU"/>
              <a:t>Пункт 4. Независима процедура не обязательно должна быть отделена от государства (в смысле финансирования и подчинения). Главное – как организуются процессы оценки, кто привлекается к проведению оценки, как происходит отбор и обучение организаторов и экспертов.</a:t>
            </a:r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E67AEA1E-E274-4449-88A9-3B32CBEF988A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4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965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D5DFA4-54EF-48E3-A8E3-233C690FDB3D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ru-RU" altLang="ru-RU"/>
              <a:t>Контроль работы (учителей, образовательных учреждений) и предоставление вышестоящим органам необходимой информации для принятия решений о поощрении/наказании.</a:t>
            </a:r>
          </a:p>
          <a:p>
            <a:pPr>
              <a:buFontTx/>
              <a:buChar char="•"/>
            </a:pPr>
            <a:r>
              <a:rPr lang="ru-RU" altLang="ru-RU"/>
              <a:t>Адресаты оценки для обучения: учащиеся, родители, учителя, администрация школы. Цель: корректировать учебный процесс</a:t>
            </a:r>
          </a:p>
          <a:p>
            <a:r>
              <a:rPr lang="ru-RU" altLang="ru-RU"/>
              <a:t>Основная задача органов управления образованием – обеспечить школы и педагогов инструментами оценки образовательной деятельности для поддержки образовательного продвижения конкретного ученика и проектирования развития образовательного учреждения.</a:t>
            </a:r>
          </a:p>
          <a:p>
            <a:endParaRPr lang="ru-RU" altLang="ru-RU"/>
          </a:p>
        </p:txBody>
      </p:sp>
      <p:sp>
        <p:nvSpPr>
          <p:cNvPr id="922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06ABFDDF-44A6-4B23-909A-4E8B0BF9DD2A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5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024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12076-A102-467B-BDBB-F4E69360F3C2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ru-RU" altLang="ru-RU"/>
              <a:t>Контроль работы (учителей, образовательных учреждений) и предоставление вышестоящим органам необходимой информации для принятия решений о поощрении/наказании.</a:t>
            </a:r>
          </a:p>
          <a:p>
            <a:pPr>
              <a:buFontTx/>
              <a:buChar char="•"/>
            </a:pPr>
            <a:r>
              <a:rPr lang="ru-RU" altLang="ru-RU"/>
              <a:t>Адресаты оценки для обучения: учащиеся, родители, учителя, администрация школы. Цель: корректировать учебный процесс</a:t>
            </a:r>
          </a:p>
          <a:p>
            <a:r>
              <a:rPr lang="ru-RU" altLang="ru-RU"/>
              <a:t>Основная задача органов управления образованием – обеспечить школы и педагогов инструментами оценки образовательной деятельности для поддержки образовательного продвижения конкретного ученика и проектирования развития образовательного учреждения.</a:t>
            </a:r>
          </a:p>
          <a:p>
            <a:endParaRPr lang="ru-RU" altLang="ru-RU"/>
          </a:p>
        </p:txBody>
      </p:sp>
      <p:sp>
        <p:nvSpPr>
          <p:cNvPr id="922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8B0AAE2F-9328-40F0-9050-FD697A80E26E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6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636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707EAA-EA7E-453B-BBEE-C5727095B926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 altLang="ru-RU"/>
              <a:t>Пункт 4. Независима процедура не обязательно должна быть отделена от государства (в смысле финансирования и подчинения). Главное – как организуются процессы оценки, кто привлекается к проведению оценки, как происходит отбор и обучение организаторов и экспертов.</a:t>
            </a:r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4429A417-B39C-4164-955F-FD4F3D9F88D4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7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940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A5527F-F56D-4BF9-A35D-5181E32573E0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FBA5D614-225F-4346-A535-3D6CC99C6479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9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893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74261A-15D8-4E5D-8351-C80E0B07FAF7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829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82947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912A6E74-D399-4B19-9AE4-F8072AD3C75C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10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3366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FC8A47-9F86-4733-9678-03DCD913B6EA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buFontTx/>
              <a:buNone/>
            </a:pPr>
            <a:fld id="{4632077D-7919-49E4-A6C6-D2871A1FF89E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>
                <a:buFontTx/>
                <a:buNone/>
              </a:pPr>
              <a:t>12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218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AE5FD-04A1-4F96-9D3B-62A924E757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134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AA58F-73FC-490D-A272-5B9A7C83CC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717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86C1D-3BF7-45D1-8993-F8B60092CF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6072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602EEEC-A870-4D10-A2FE-1C85233B2F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045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005A45E-161E-4360-8939-28F2B14A66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450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F867E-234E-4F24-A428-D5698757F7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058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A488E-2DCB-4B0A-BEF3-6CED1B1EB3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140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EBDE0-7697-46D3-8140-D4774D47A7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267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6CDCC-49B9-4C47-9F53-D428F3F299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0680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5794F-11DC-4CC5-A6BC-8BA80E8A80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42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AC686-8021-43E8-AD52-1D3240A8A8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301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3B4B6-64ED-40B9-8202-7E88425353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3242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06F4C-65ED-4F05-9430-4585154385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9709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fld id="{583103A9-48EC-4CA6-806E-61C3F95DA05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507413" cy="1871663"/>
          </a:xfrm>
        </p:spPr>
        <p:txBody>
          <a:bodyPr/>
          <a:lstStyle/>
          <a:p>
            <a:pPr algn="l"/>
            <a:r>
              <a:rPr lang="ru-RU" altLang="ru-RU" sz="1800">
                <a:solidFill>
                  <a:schemeClr val="tx1"/>
                </a:solidFill>
              </a:rPr>
              <a:t>                                                                             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                                                                             </a:t>
            </a:r>
            <a:br>
              <a:rPr lang="ru-RU" altLang="ru-RU" sz="1800">
                <a:solidFill>
                  <a:schemeClr val="tx1"/>
                </a:solidFill>
              </a:rPr>
            </a:br>
            <a:r>
              <a:rPr lang="ru-RU" altLang="ru-RU" sz="1800">
                <a:solidFill>
                  <a:schemeClr val="tx1"/>
                </a:solidFill>
              </a:rPr>
              <a:t>                                                                             </a:t>
            </a:r>
            <a:r>
              <a:rPr lang="ru-RU" altLang="ru-RU" sz="2000" b="1">
                <a:solidFill>
                  <a:srgbClr val="0000FF"/>
                </a:solidFill>
              </a:rPr>
              <a:t>МИНИСТЕРСТВО ОБЩЕГО                              </a:t>
            </a:r>
            <a:br>
              <a:rPr lang="ru-RU" altLang="ru-RU" sz="2000" b="1">
                <a:solidFill>
                  <a:srgbClr val="0000FF"/>
                </a:solidFill>
              </a:rPr>
            </a:br>
            <a:r>
              <a:rPr lang="ru-RU" altLang="ru-RU" sz="2000" b="1">
                <a:solidFill>
                  <a:srgbClr val="0000FF"/>
                </a:solidFill>
              </a:rPr>
              <a:t>                                                                      И ПРОФЕССИОНАЛЬНОГО </a:t>
            </a:r>
            <a:br>
              <a:rPr lang="ru-RU" altLang="ru-RU" sz="2000" b="1">
                <a:solidFill>
                  <a:srgbClr val="0000FF"/>
                </a:solidFill>
              </a:rPr>
            </a:br>
            <a:r>
              <a:rPr lang="ru-RU" altLang="ru-RU" sz="2000" b="1">
                <a:solidFill>
                  <a:srgbClr val="0000FF"/>
                </a:solidFill>
              </a:rPr>
              <a:t>                                                                      ОБРАЗОВАНИЯ </a:t>
            </a:r>
            <a:br>
              <a:rPr lang="ru-RU" altLang="ru-RU" sz="2000" b="1">
                <a:solidFill>
                  <a:srgbClr val="0000FF"/>
                </a:solidFill>
              </a:rPr>
            </a:br>
            <a:r>
              <a:rPr lang="ru-RU" altLang="ru-RU" sz="2000" b="1">
                <a:solidFill>
                  <a:srgbClr val="0000FF"/>
                </a:solidFill>
              </a:rPr>
              <a:t>                                                                      СВЕРДЛОВСКОЙ БЛАСТИ</a:t>
            </a:r>
            <a:r>
              <a:rPr lang="ru-RU" altLang="ru-RU" sz="2000">
                <a:solidFill>
                  <a:srgbClr val="0000FF"/>
                </a:solidFill>
              </a:rPr>
              <a:t/>
            </a:r>
            <a:br>
              <a:rPr lang="ru-RU" altLang="ru-RU" sz="2000">
                <a:solidFill>
                  <a:srgbClr val="0000FF"/>
                </a:solidFill>
              </a:rPr>
            </a:br>
            <a:endParaRPr lang="ru-RU" altLang="ru-RU" sz="2000">
              <a:solidFill>
                <a:srgbClr val="0000FF"/>
              </a:solidFill>
            </a:endParaRPr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body" sz="half" idx="2"/>
          </p:nvPr>
        </p:nvSpPr>
        <p:spPr>
          <a:xfrm>
            <a:off x="611188" y="2349500"/>
            <a:ext cx="8075612" cy="3776663"/>
          </a:xfrm>
        </p:spPr>
        <p:txBody>
          <a:bodyPr/>
          <a:lstStyle/>
          <a:p>
            <a:pPr algn="ctr">
              <a:buFontTx/>
              <a:buNone/>
            </a:pPr>
            <a:endParaRPr lang="ru-RU" altLang="ru-RU" sz="900"/>
          </a:p>
          <a:p>
            <a:pPr algn="ctr">
              <a:buFontTx/>
              <a:buNone/>
            </a:pPr>
            <a:r>
              <a:rPr lang="ru-RU" altLang="ru-RU" sz="4000" b="1">
                <a:solidFill>
                  <a:srgbClr val="666699"/>
                </a:solidFill>
                <a:cs typeface="Arial" panose="020B0604020202020204" pitchFamily="34" charset="0"/>
              </a:rPr>
              <a:t>НЕЗАВИСИМАЯ СИСТЕМА ОЦЕНКИ </a:t>
            </a:r>
          </a:p>
          <a:p>
            <a:pPr algn="ctr">
              <a:buFontTx/>
              <a:buNone/>
            </a:pPr>
            <a:r>
              <a:rPr lang="ru-RU" altLang="ru-RU" sz="4000" b="1">
                <a:solidFill>
                  <a:srgbClr val="666699"/>
                </a:solidFill>
                <a:cs typeface="Arial" panose="020B0604020202020204" pitchFamily="34" charset="0"/>
              </a:rPr>
              <a:t>КАЧЕСТВА  ОБРАЗОВАНИЯ:</a:t>
            </a:r>
          </a:p>
          <a:p>
            <a:pPr algn="ctr">
              <a:buFontTx/>
              <a:buNone/>
            </a:pPr>
            <a:endParaRPr lang="ru-RU" altLang="ru-RU" sz="1600" b="1">
              <a:solidFill>
                <a:srgbClr val="666699"/>
              </a:solidFill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r>
              <a:rPr lang="ru-RU" altLang="ru-RU" sz="2400" b="1">
                <a:solidFill>
                  <a:srgbClr val="666699"/>
                </a:solidFill>
                <a:latin typeface="Bernard MT Condensed" panose="02050806060905020404" pitchFamily="18" charset="0"/>
                <a:cs typeface="Arial" panose="020B0604020202020204" pitchFamily="34" charset="0"/>
              </a:rPr>
              <a:t>ЭТАП СТАНОВЛЕНИЯ, ПРОБЛЕМЫ, ЗАДАЧИ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042988" y="1916113"/>
            <a:ext cx="7859712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/>
              <a:t>	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 rot="10800000" flipV="1">
            <a:off x="900113" y="1844675"/>
            <a:ext cx="77755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ru-RU" altLang="ru-RU" sz="2400">
                <a:solidFill>
                  <a:srgbClr val="0000FF"/>
                </a:solidFill>
              </a:rPr>
              <a:t> </a:t>
            </a:r>
            <a:r>
              <a:rPr lang="ru-RU" altLang="ru-RU"/>
              <a:t> 	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flipV="1">
            <a:off x="0" y="2205038"/>
            <a:ext cx="795655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/>
              <a:t>	</a:t>
            </a:r>
          </a:p>
        </p:txBody>
      </p:sp>
      <p:pic>
        <p:nvPicPr>
          <p:cNvPr id="3093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475297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1125538"/>
          </a:xfrm>
          <a:solidFill>
            <a:srgbClr val="3366FF"/>
          </a:solidFill>
        </p:spPr>
        <p:txBody>
          <a:bodyPr/>
          <a:lstStyle/>
          <a:p>
            <a:r>
              <a:rPr lang="ru-RU" altLang="ru-RU" sz="3600" b="1">
                <a:solidFill>
                  <a:schemeClr val="bg1"/>
                </a:solidFill>
              </a:rPr>
              <a:t>Статья 95 Федерального закона </a:t>
            </a:r>
            <a:br>
              <a:rPr lang="ru-RU" altLang="ru-RU" sz="3600" b="1">
                <a:solidFill>
                  <a:schemeClr val="bg1"/>
                </a:solidFill>
              </a:rPr>
            </a:br>
            <a:r>
              <a:rPr lang="ru-RU" altLang="ru-RU" sz="3600" b="1">
                <a:solidFill>
                  <a:schemeClr val="bg1"/>
                </a:solidFill>
              </a:rPr>
              <a:t>№ 273-ФЗ в новой редакции</a:t>
            </a:r>
          </a:p>
        </p:txBody>
      </p:sp>
      <p:sp>
        <p:nvSpPr>
          <p:cNvPr id="81923" name="TextBox 3"/>
          <p:cNvSpPr txBox="1">
            <a:spLocks noChangeArrowheads="1"/>
          </p:cNvSpPr>
          <p:nvPr/>
        </p:nvSpPr>
        <p:spPr bwMode="auto">
          <a:xfrm>
            <a:off x="323850" y="1628775"/>
            <a:ext cx="8640763" cy="417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None/>
            </a:pPr>
            <a:r>
              <a:rPr lang="ru-RU" altLang="ru-RU" b="1"/>
              <a:t> </a:t>
            </a:r>
            <a:r>
              <a:rPr lang="ru-RU" altLang="ru-RU" sz="2400" b="1"/>
              <a:t>Статья 95.1.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ru-RU" altLang="ru-RU" sz="2400" b="1"/>
              <a:t> Независимая оценка качества подготовки обучающихся </a:t>
            </a:r>
          </a:p>
          <a:p>
            <a:pPr>
              <a:spcBef>
                <a:spcPct val="20000"/>
              </a:spcBef>
              <a:buFontTx/>
              <a:buNone/>
            </a:pPr>
            <a:endParaRPr lang="ru-RU" altLang="ru-RU" sz="2400" b="1"/>
          </a:p>
          <a:p>
            <a:pPr>
              <a:spcBef>
                <a:spcPct val="20000"/>
              </a:spcBef>
              <a:buFontTx/>
              <a:buNone/>
            </a:pPr>
            <a:r>
              <a:rPr lang="ru-RU" altLang="ru-RU" sz="2400" b="1"/>
              <a:t> Статья 95.2 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ru-RU" altLang="ru-RU" sz="2400" b="1"/>
              <a:t> Независимая оценка качества образовательной деятельности организаций, осуществляющих образовательную деятельность</a:t>
            </a:r>
          </a:p>
          <a:p>
            <a:pPr>
              <a:spcBef>
                <a:spcPct val="20000"/>
              </a:spcBef>
              <a:buFontTx/>
              <a:buNone/>
            </a:pPr>
            <a:endParaRPr lang="ru-RU" altLang="ru-RU" sz="2000" b="1"/>
          </a:p>
          <a:p>
            <a:pPr>
              <a:spcBef>
                <a:spcPct val="20000"/>
              </a:spcBef>
              <a:buFontTx/>
              <a:buNone/>
            </a:pPr>
            <a:endParaRPr lang="ru-RU" alt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569325" cy="720725"/>
          </a:xfrm>
          <a:solidFill>
            <a:srgbClr val="3366FF"/>
          </a:solidFill>
        </p:spPr>
        <p:txBody>
          <a:bodyPr/>
          <a:lstStyle/>
          <a:p>
            <a:pPr>
              <a:lnSpc>
                <a:spcPct val="70000"/>
              </a:lnSpc>
            </a:pPr>
            <a:r>
              <a:rPr lang="ru-RU" altLang="ru-RU" sz="2400" b="1">
                <a:solidFill>
                  <a:schemeClr val="bg1"/>
                </a:solidFill>
              </a:rPr>
              <a:t/>
            </a:r>
            <a:br>
              <a:rPr lang="ru-RU" altLang="ru-RU" sz="2400" b="1">
                <a:solidFill>
                  <a:schemeClr val="bg1"/>
                </a:solidFill>
              </a:rPr>
            </a:br>
            <a:r>
              <a:rPr lang="ru-RU" altLang="ru-RU" sz="2000" b="1">
                <a:solidFill>
                  <a:schemeClr val="bg1"/>
                </a:solidFill>
              </a:rPr>
              <a:t>Мероприятия по подготовке к проведению НСОКО</a:t>
            </a:r>
            <a:r>
              <a:rPr lang="ru-RU" altLang="ru-RU" sz="2400" b="1">
                <a:solidFill>
                  <a:schemeClr val="bg1"/>
                </a:solidFill>
              </a:rPr>
              <a:t> </a:t>
            </a:r>
            <a:r>
              <a:rPr lang="ru-RU" altLang="ru-RU" sz="2000"/>
              <a:t> </a:t>
            </a:r>
            <a:r>
              <a:rPr lang="ru-RU" altLang="ru-RU" sz="4000"/>
              <a:t>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96975"/>
            <a:ext cx="8147050" cy="53276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altLang="ru-RU" sz="2000"/>
              <a:t>    </a:t>
            </a: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ru-RU" altLang="ru-RU" sz="2000"/>
              <a:t> Общественный совет</a:t>
            </a: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ru-RU" altLang="ru-RU" sz="2000"/>
              <a:t> Открытый перечень экспертных организаций и экспертов </a:t>
            </a: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ru-RU" altLang="ru-RU" sz="2000"/>
              <a:t> Государственные, муниципальные контракты на выполнение работ, оказание услуг по сбору, обобщению и анализу информации о качестве образовательной деятельности организаций</a:t>
            </a: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ru-RU" altLang="ru-RU" sz="2000"/>
              <a:t> Перечень организаций, осуществляющих образовательную деятельность, в отношении которых проводится независимая оценка </a:t>
            </a: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ru-RU" altLang="ru-RU" sz="2000"/>
              <a:t> Техническое задание для организации, которая осуществляет сбор, обобщение и анализ информации о качестве образовательной деятельности организаций (оператор) </a:t>
            </a: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ru-RU" altLang="ru-RU" sz="2000"/>
              <a:t> Критерии оценки качества образовательной деятельности организаций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ru-RU" altLang="ru-RU"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1154113"/>
          </a:xfrm>
          <a:solidFill>
            <a:srgbClr val="3366FF"/>
          </a:solidFill>
        </p:spPr>
        <p:txBody>
          <a:bodyPr/>
          <a:lstStyle/>
          <a:p>
            <a:pPr algn="l"/>
            <a:r>
              <a:rPr lang="ru-RU" altLang="ru-RU" sz="3600">
                <a:solidFill>
                  <a:schemeClr val="bg1"/>
                </a:solidFill>
              </a:rPr>
              <a:t>      НСОКО. РИСКИ И ОГРАНИЧЕНИЯ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700213"/>
            <a:ext cx="9063038" cy="43592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None/>
            </a:pPr>
            <a:r>
              <a:rPr lang="ru-RU" altLang="ru-RU" sz="2000" b="1">
                <a:solidFill>
                  <a:srgbClr val="0079C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ИМИТАЦИЯ</a:t>
            </a:r>
          </a:p>
          <a:p>
            <a:pPr lvl="1">
              <a:buFontTx/>
              <a:buNone/>
            </a:pP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Искусственное и поспешное создание общественных структур </a:t>
            </a:r>
            <a:b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(общественногосовета0 и фактическое управление ими со стороны органов власти</a:t>
            </a:r>
          </a:p>
          <a:p>
            <a:pPr lvl="1"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FontTx/>
              <a:buNone/>
            </a:pPr>
            <a:r>
              <a:rPr lang="ru-RU" altLang="ru-RU" sz="2000" b="1">
                <a:solidFill>
                  <a:srgbClr val="0079C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ДОСТОВЕРНОСТЬ ДАННЫХ</a:t>
            </a:r>
          </a:p>
          <a:p>
            <a:pPr lvl="1">
              <a:buFontTx/>
              <a:buNone/>
            </a:pP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Отсутствие или не предъявление методик</a:t>
            </a:r>
            <a:r>
              <a:rPr lang="en-US" altLang="ru-RU" sz="200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сбора данных, </a:t>
            </a:r>
            <a:b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и соответственно отсутствие их экспертизы</a:t>
            </a:r>
          </a:p>
          <a:p>
            <a:pPr lvl="1"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FontTx/>
              <a:buNone/>
            </a:pPr>
            <a:r>
              <a:rPr lang="ru-RU" altLang="ru-RU" sz="2000" b="1">
                <a:solidFill>
                  <a:srgbClr val="0079C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ДАВЛЕНИЕ НА ШКОЛУ</a:t>
            </a:r>
          </a:p>
          <a:p>
            <a:pPr lvl="1">
              <a:buFontTx/>
              <a:buNone/>
            </a:pP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Общественные оценки не должны быть инструментом </a:t>
            </a:r>
            <a:b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для квалификации или дисквалификации школ или учителей. </a:t>
            </a:r>
            <a:b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В противном случае общественность может стать ещё одним </a:t>
            </a:r>
            <a:b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субъектом контроля работы школы, а не помощником и партнёром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3366FF"/>
          </a:solidFill>
        </p:spPr>
        <p:txBody>
          <a:bodyPr/>
          <a:lstStyle/>
          <a:p>
            <a:r>
              <a:rPr lang="ru-RU" altLang="ru-RU" b="1">
                <a:solidFill>
                  <a:schemeClr val="bg1"/>
                </a:solidFill>
              </a:rPr>
              <a:t>Проблемы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07375" cy="4895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 b="1"/>
              <a:t>слабо проработана нормативно-правовая база системы оценки качества образования;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800" b="1"/>
          </a:p>
          <a:p>
            <a:pPr>
              <a:lnSpc>
                <a:spcPct val="80000"/>
              </a:lnSpc>
            </a:pPr>
            <a:r>
              <a:rPr lang="ru-RU" altLang="ru-RU" sz="1800" b="1"/>
              <a:t>не сформировано единое концептуально-методологическое понимание проблем качества образования и подходов к его измерению;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800" b="1"/>
          </a:p>
          <a:p>
            <a:pPr>
              <a:lnSpc>
                <a:spcPct val="80000"/>
              </a:lnSpc>
            </a:pPr>
            <a:r>
              <a:rPr lang="ru-RU" altLang="ru-RU" sz="1800" b="1"/>
              <a:t>отсутствует инструментарий, методика рейтингования, часто используется неапробированный и нестандартизированный инструментарий;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800" b="1"/>
          </a:p>
          <a:p>
            <a:pPr>
              <a:lnSpc>
                <a:spcPct val="80000"/>
              </a:lnSpc>
            </a:pPr>
            <a:r>
              <a:rPr lang="ru-RU" altLang="ru-RU" sz="1800" b="1"/>
              <a:t>деятельность различных организаций, занимающихся проблемами качества образования, недостаточно координируется;</a:t>
            </a:r>
            <a:endParaRPr lang="ru-RU" altLang="ru-RU" sz="800" b="1"/>
          </a:p>
          <a:p>
            <a:pPr>
              <a:lnSpc>
                <a:spcPct val="80000"/>
              </a:lnSpc>
              <a:buFontTx/>
              <a:buNone/>
            </a:pPr>
            <a:endParaRPr lang="ru-RU" altLang="ru-RU" sz="800" b="1"/>
          </a:p>
          <a:p>
            <a:pPr>
              <a:lnSpc>
                <a:spcPct val="80000"/>
              </a:lnSpc>
            </a:pPr>
            <a:r>
              <a:rPr lang="ru-RU" altLang="ru-RU" sz="1800" b="1"/>
              <a:t>отсутствует необходимое программное и научно-методическое обеспечение для объективного и надежного (автоматизированного) сбора информации;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800" b="1"/>
          </a:p>
          <a:p>
            <a:pPr>
              <a:lnSpc>
                <a:spcPct val="80000"/>
              </a:lnSpc>
            </a:pPr>
            <a:r>
              <a:rPr lang="ru-RU" altLang="ru-RU" sz="1800" b="1"/>
              <a:t>не хватает квалифицированных кадров для обеспечения проведения независимой оценки качества работы образовательных.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18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04813"/>
            <a:ext cx="8820150" cy="1152525"/>
          </a:xfrm>
          <a:solidFill>
            <a:srgbClr val="3366FF"/>
          </a:solidFill>
        </p:spPr>
        <p:txBody>
          <a:bodyPr/>
          <a:lstStyle/>
          <a:p>
            <a:r>
              <a:rPr lang="ru-RU" altLang="ru-RU" sz="2400" b="1">
                <a:solidFill>
                  <a:schemeClr val="bg1"/>
                </a:solidFill>
              </a:rPr>
              <a:t>Актуальные задачи по построению муниципальных систем оценки качества образования</a:t>
            </a: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 bwMode="auto">
          <a:xfrm>
            <a:off x="106363" y="1916113"/>
            <a:ext cx="9037637" cy="508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None/>
            </a:pPr>
            <a:r>
              <a:rPr lang="ru-RU" altLang="ru-RU" sz="1800" b="1">
                <a:latin typeface="Calibri" panose="020F0502020204030204" pitchFamily="34" charset="0"/>
                <a:cs typeface="Arial" panose="020B0604020202020204" pitchFamily="34" charset="0"/>
              </a:rPr>
              <a:t>Инструментарий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latin typeface="Calibri" panose="020F0502020204030204" pitchFamily="34" charset="0"/>
                <a:cs typeface="Arial" panose="020B0604020202020204" pitchFamily="34" charset="0"/>
              </a:rPr>
              <a:t>Введение мониторинговых исследований качества образования.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latin typeface="Calibri" panose="020F0502020204030204" pitchFamily="34" charset="0"/>
                <a:cs typeface="Arial" panose="020B0604020202020204" pitchFamily="34" charset="0"/>
              </a:rPr>
              <a:t>Оценка работы школ, муниципалитетов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latin typeface="Calibri" panose="020F0502020204030204" pitchFamily="34" charset="0"/>
                <a:cs typeface="Arial" panose="020B0604020202020204" pitchFamily="34" charset="0"/>
              </a:rPr>
              <a:t>Самообследование (самооценка) школы.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None/>
            </a:pPr>
            <a:r>
              <a:rPr lang="ru-RU" altLang="ru-RU" sz="1800" b="1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Кадры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Подготовка специалистов по педагогическим измерениям.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Обучение педагогов и администраторов школ в рамках системы ПК.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Подготовка специалистов по интерпретации результатов и аналитике.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Tx/>
              <a:buNone/>
            </a:pPr>
            <a:r>
              <a:rPr lang="ru-RU" altLang="ru-RU" sz="1800" b="1">
                <a:solidFill>
                  <a:srgbClr val="CC009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Аналитика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solidFill>
                  <a:srgbClr val="CC009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Введение корректных методик анализа и интерпретации результатов .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solidFill>
                  <a:srgbClr val="CC009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Интерпретация результатов под запросы потребителей.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altLang="ru-RU" sz="1800">
                <a:solidFill>
                  <a:srgbClr val="CC009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Разработка вариантов управленческих решений (рекомендации, учёт рисков).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3366FF"/>
          </a:solidFill>
        </p:spPr>
        <p:txBody>
          <a:bodyPr/>
          <a:lstStyle/>
          <a:p>
            <a:r>
              <a:rPr lang="ru-RU" altLang="ru-RU" sz="4000" b="1">
                <a:solidFill>
                  <a:schemeClr val="bg1"/>
                </a:solidFill>
              </a:rPr>
              <a:t>Симптомы, выявляемые </a:t>
            </a:r>
            <a:br>
              <a:rPr lang="ru-RU" altLang="ru-RU" sz="4000" b="1">
                <a:solidFill>
                  <a:schemeClr val="bg1"/>
                </a:solidFill>
              </a:rPr>
            </a:br>
            <a:r>
              <a:rPr lang="ru-RU" altLang="ru-RU" sz="4000" b="1">
                <a:solidFill>
                  <a:schemeClr val="bg1"/>
                </a:solidFill>
              </a:rPr>
              <a:t>при НСОКО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 b="1"/>
              <a:t>В образовательной организации все хорошо, но она хочет стать еще лучше.</a:t>
            </a:r>
          </a:p>
          <a:p>
            <a:pPr>
              <a:lnSpc>
                <a:spcPct val="90000"/>
              </a:lnSpc>
            </a:pPr>
            <a:r>
              <a:rPr lang="ru-RU" altLang="ru-RU" sz="2800" b="1"/>
              <a:t>В организации все плохо, она стагнирует, и обращение к оператору является попыткой сохранить управляемость процесса и вдохнуть в деятельность новую жизнь.</a:t>
            </a:r>
          </a:p>
          <a:p>
            <a:pPr>
              <a:lnSpc>
                <a:spcPct val="90000"/>
              </a:lnSpc>
            </a:pPr>
            <a:r>
              <a:rPr lang="ru-RU" altLang="ru-RU" sz="2800" b="1"/>
              <a:t>Организация хочет получить объективную оценку текущего состояния учебного заведения, разобраться в сложившейся ситуации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50825" y="333375"/>
            <a:ext cx="8893175" cy="1104900"/>
          </a:xfrm>
          <a:solidFill>
            <a:srgbClr val="3366FF"/>
          </a:solidFill>
        </p:spPr>
        <p:txBody>
          <a:bodyPr/>
          <a:lstStyle/>
          <a:p>
            <a:r>
              <a:rPr lang="ru-RU" altLang="ru-RU" sz="2000" b="1">
                <a:solidFill>
                  <a:schemeClr val="bg1"/>
                </a:solidFill>
              </a:rPr>
              <a:t>Мероприятия по формированию НСОКО на этапе становления</a:t>
            </a:r>
            <a:br>
              <a:rPr lang="ru-RU" altLang="ru-RU" sz="2000" b="1">
                <a:solidFill>
                  <a:schemeClr val="bg1"/>
                </a:solidFill>
              </a:rPr>
            </a:br>
            <a:r>
              <a:rPr lang="ru-RU" altLang="ru-RU" sz="2000" b="1">
                <a:solidFill>
                  <a:schemeClr val="bg1"/>
                </a:solidFill>
              </a:rPr>
              <a:t>(дорожная карта)</a:t>
            </a:r>
            <a:endParaRPr lang="ru-RU" altLang="ru-RU" sz="320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188" y="1628775"/>
            <a:ext cx="8064500" cy="4752975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>
                <a:cs typeface="Arial" panose="020B0604020202020204" pitchFamily="34" charset="0"/>
              </a:rPr>
              <a:t>Анализ условий.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>
                <a:cs typeface="Arial" panose="020B0604020202020204" pitchFamily="34" charset="0"/>
              </a:rPr>
              <a:t>Определение координаторов.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>
                <a:cs typeface="Arial" panose="020B0604020202020204" pitchFamily="34" charset="0"/>
              </a:rPr>
              <a:t>Разработка плана мероприятий.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>
                <a:cs typeface="Arial" panose="020B0604020202020204" pitchFamily="34" charset="0"/>
              </a:rPr>
              <a:t>Разработка (корректировка) нормативных документов.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>
                <a:cs typeface="Arial" panose="020B0604020202020204" pitchFamily="34" charset="0"/>
              </a:rPr>
              <a:t>Определение количества и предметов мониторинговой и оценочной деятельности.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>
                <a:cs typeface="Arial" panose="020B0604020202020204" pitchFamily="34" charset="0"/>
              </a:rPr>
              <a:t>Информационное сопровождение независимой оценки качества работы образовательной организации.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>
                <a:latin typeface="Calibri" panose="020F0502020204030204" pitchFamily="34" charset="0"/>
                <a:cs typeface="Arial" panose="020B0604020202020204" pitchFamily="34" charset="0"/>
              </a:rPr>
              <a:t>Подготовка кадров в области оценки качества образования.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Прямоугольник 11"/>
          <p:cNvSpPr>
            <a:spLocks noChangeArrowheads="1"/>
          </p:cNvSpPr>
          <p:nvPr/>
        </p:nvSpPr>
        <p:spPr bwMode="auto">
          <a:xfrm>
            <a:off x="3978275" y="1125538"/>
            <a:ext cx="460692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1600" b="1">
                <a:latin typeface="Calibri" panose="020F0502020204030204" pitchFamily="34" charset="0"/>
                <a:cs typeface="Arial" panose="020B0604020202020204" pitchFamily="34" charset="0"/>
              </a:rPr>
              <a:t>Онлайн-голосования в сети Интернет, </a:t>
            </a:r>
            <a:br>
              <a:rPr lang="ru-RU" altLang="ru-RU" sz="1600" b="1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1600" b="1">
                <a:latin typeface="Calibri" panose="020F0502020204030204" pitchFamily="34" charset="0"/>
                <a:cs typeface="Arial" panose="020B0604020202020204" pitchFamily="34" charset="0"/>
              </a:rPr>
              <a:t>телефоны доверия, «горячая линия», анкетирование в организациях,</a:t>
            </a:r>
          </a:p>
          <a:p>
            <a:pPr>
              <a:buFontTx/>
              <a:buNone/>
            </a:pPr>
            <a:r>
              <a:rPr lang="ru-RU" altLang="ru-RU" sz="1600" b="1">
                <a:latin typeface="Calibri" panose="020F0502020204030204" pitchFamily="34" charset="0"/>
                <a:cs typeface="Arial" panose="020B0604020202020204" pitchFamily="34" charset="0"/>
              </a:rPr>
              <a:t>материалы открытых источников </a:t>
            </a:r>
            <a:endParaRPr lang="en-US" altLang="ru-RU" sz="1600" b="1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ru-RU" altLang="ru-RU" sz="1600" b="1">
                <a:latin typeface="Calibri" panose="020F0502020204030204" pitchFamily="34" charset="0"/>
                <a:cs typeface="Arial" panose="020B0604020202020204" pitchFamily="34" charset="0"/>
              </a:rPr>
              <a:t>(СМИ, сайты)</a:t>
            </a:r>
          </a:p>
        </p:txBody>
      </p:sp>
      <p:sp>
        <p:nvSpPr>
          <p:cNvPr id="13" name="Выноска со стрелкой вправо 12"/>
          <p:cNvSpPr/>
          <p:nvPr/>
        </p:nvSpPr>
        <p:spPr>
          <a:xfrm>
            <a:off x="250825" y="2205038"/>
            <a:ext cx="3403600" cy="1150937"/>
          </a:xfrm>
          <a:prstGeom prst="rightArrowCallout">
            <a:avLst>
              <a:gd name="adj1" fmla="val 33078"/>
              <a:gd name="adj2" fmla="val 25000"/>
              <a:gd name="adj3" fmla="val 39540"/>
              <a:gd name="adj4" fmla="val 84694"/>
            </a:avLst>
          </a:prstGeom>
          <a:solidFill>
            <a:srgbClr val="C00000"/>
          </a:solidFill>
          <a:ln w="19050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ru-RU" altLang="ru-RU" sz="1600" b="1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Рейтинговые агентства, СМИ, профессиональные и общественные организации</a:t>
            </a:r>
          </a:p>
        </p:txBody>
      </p:sp>
      <p:sp>
        <p:nvSpPr>
          <p:cNvPr id="14" name="Выноска со стрелкой вправо 13"/>
          <p:cNvSpPr>
            <a:spLocks noChangeArrowheads="1"/>
          </p:cNvSpPr>
          <p:nvPr/>
        </p:nvSpPr>
        <p:spPr bwMode="auto">
          <a:xfrm>
            <a:off x="323850" y="1341438"/>
            <a:ext cx="3416300" cy="647700"/>
          </a:xfrm>
          <a:prstGeom prst="rightArrowCallout">
            <a:avLst>
              <a:gd name="adj1" fmla="val 33074"/>
              <a:gd name="adj2" fmla="val 25000"/>
              <a:gd name="adj3" fmla="val 53429"/>
              <a:gd name="adj4" fmla="val 84694"/>
            </a:avLst>
          </a:prstGeom>
          <a:solidFill>
            <a:schemeClr val="folHlink"/>
          </a:solidFill>
          <a:ln w="19050" algn="ctr">
            <a:solidFill>
              <a:schemeClr val="bg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ru-RU" altLang="ru-RU" sz="1600" b="1">
                <a:solidFill>
                  <a:srgbClr val="FFFF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Отзывы граждан</a:t>
            </a:r>
          </a:p>
          <a:p>
            <a:pPr algn="ctr">
              <a:buFontTx/>
              <a:buNone/>
            </a:pPr>
            <a:r>
              <a:rPr lang="ru-RU" altLang="ru-RU" sz="1600" b="1">
                <a:solidFill>
                  <a:srgbClr val="FFFF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Мнения экспертов</a:t>
            </a:r>
          </a:p>
        </p:txBody>
      </p:sp>
      <p:sp>
        <p:nvSpPr>
          <p:cNvPr id="28681" name="Прямоугольник 11"/>
          <p:cNvSpPr>
            <a:spLocks noChangeArrowheads="1"/>
          </p:cNvSpPr>
          <p:nvPr/>
        </p:nvSpPr>
        <p:spPr bwMode="auto">
          <a:xfrm>
            <a:off x="4090988" y="2492375"/>
            <a:ext cx="46053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1600" b="1">
                <a:latin typeface="Calibri" panose="020F0502020204030204" pitchFamily="34" charset="0"/>
                <a:cs typeface="Arial" panose="020B0604020202020204" pitchFamily="34" charset="0"/>
              </a:rPr>
              <a:t>Публичные рейтинги </a:t>
            </a:r>
            <a:br>
              <a:rPr lang="ru-RU" altLang="ru-RU" sz="1600" b="1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u-RU" sz="1600" b="1">
                <a:latin typeface="Calibri" panose="020F0502020204030204" pitchFamily="34" charset="0"/>
                <a:cs typeface="Arial" panose="020B0604020202020204" pitchFamily="34" charset="0"/>
              </a:rPr>
              <a:t>на основе открытых источников информации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39750" y="260350"/>
            <a:ext cx="8208963" cy="720725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360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ЧТО ЗНАЧИТ «НЕЗАВИСИМАЯ»?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3429000"/>
            <a:ext cx="8285163" cy="2973388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  <a:buFontTx/>
              <a:buNone/>
            </a:pPr>
            <a:r>
              <a:rPr lang="en-US" altLang="ru-RU" sz="2000" b="1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                                        </a:t>
            </a:r>
            <a:r>
              <a:rPr lang="ru-RU" altLang="ru-RU" sz="2000" b="1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НЕЗАВИСИМАЯ ОЦЕНКА</a:t>
            </a:r>
            <a:r>
              <a:rPr lang="ru-RU" altLang="ru-RU" sz="2000" b="1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altLang="ru-RU" sz="2000" b="1">
              <a:solidFill>
                <a:srgbClr val="C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ru-RU" altLang="ru-RU" sz="800" b="1">
              <a:solidFill>
                <a:srgbClr val="C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предполагает отсутствие связи оценивающей организации с объектом оценки 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altLang="ru-RU" sz="2000"/>
              <a:t>ориентирована на оценку качества оказания услуг образовательными организациями  с учетом мнения граждан – потребителей услуг, общественных организаций, СМИ, профессиональных сообществ, рейтинговых агентств, экспертов</a:t>
            </a:r>
            <a:endParaRPr lang="en-US" altLang="ru-RU" sz="2000"/>
          </a:p>
          <a:p>
            <a:pPr>
              <a:lnSpc>
                <a:spcPct val="110000"/>
              </a:lnSpc>
            </a:pPr>
            <a:endParaRPr lang="ru-RU" altLang="ru-RU" sz="2400" b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Прямоугольник 6"/>
          <p:cNvSpPr>
            <a:spLocks noChangeArrowheads="1"/>
          </p:cNvSpPr>
          <p:nvPr/>
        </p:nvSpPr>
        <p:spPr bwMode="auto">
          <a:xfrm>
            <a:off x="1187450" y="1412875"/>
            <a:ext cx="7716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2400" b="1">
                <a:solidFill>
                  <a:srgbClr val="C00000"/>
                </a:solidFill>
                <a:latin typeface="Bernard MT Condensed" panose="02050806060905020404" pitchFamily="18" charset="0"/>
                <a:cs typeface="Arial" panose="020B0604020202020204" pitchFamily="34" charset="0"/>
              </a:rPr>
              <a:t>                           Включает в себя</a:t>
            </a:r>
            <a:r>
              <a:rPr lang="ru-RU" altLang="ru-RU" sz="1800" b="1">
                <a:solidFill>
                  <a:srgbClr val="C00000"/>
                </a:solidFill>
                <a:latin typeface="Bernard MT Condensed" panose="02050806060905020404" pitchFamily="18" charset="0"/>
                <a:cs typeface="Arial" panose="020B0604020202020204" pitchFamily="34" charset="0"/>
              </a:rPr>
              <a:t> </a:t>
            </a:r>
            <a:endParaRPr lang="ru-RU" altLang="ru-RU" sz="1800" b="1">
              <a:latin typeface="Bernard MT Condensed" panose="020508060609050204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55650" y="4365625"/>
            <a:ext cx="3384550" cy="3140075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ru-RU" altLang="ru-RU" sz="200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ru-RU" altLang="ru-RU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081088"/>
          </a:xfrm>
          <a:solidFill>
            <a:srgbClr val="0000FF"/>
          </a:solidFill>
        </p:spPr>
        <p:txBody>
          <a:bodyPr/>
          <a:lstStyle/>
          <a:p>
            <a:r>
              <a:rPr lang="ru-RU" altLang="ru-RU" sz="4000">
                <a:solidFill>
                  <a:schemeClr val="bg1"/>
                </a:solidFill>
              </a:rPr>
              <a:t>Независимая  оценка качества образования</a:t>
            </a:r>
            <a:r>
              <a:rPr lang="ru-RU" altLang="ru-RU" sz="2800"/>
              <a:t> </a:t>
            </a:r>
            <a:r>
              <a:rPr lang="ru-RU" altLang="ru-RU" sz="2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1042988" y="1600200"/>
            <a:ext cx="1225550" cy="2981325"/>
          </a:xfrm>
        </p:spPr>
        <p:txBody>
          <a:bodyPr/>
          <a:lstStyle/>
          <a:p>
            <a:pPr marL="381000" indent="-381000">
              <a:buFontTx/>
              <a:buNone/>
            </a:pPr>
            <a:r>
              <a:rPr lang="ru-RU" altLang="ru-RU" sz="2800"/>
              <a:t> </a:t>
            </a:r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body" sz="half" idx="2"/>
          </p:nvPr>
        </p:nvSpPr>
        <p:spPr>
          <a:xfrm>
            <a:off x="1979613" y="4941888"/>
            <a:ext cx="3240087" cy="1223962"/>
          </a:xfrm>
        </p:spPr>
        <p:txBody>
          <a:bodyPr/>
          <a:lstStyle/>
          <a:p>
            <a:pPr marL="381000" indent="-381000">
              <a:buFontTx/>
              <a:buNone/>
            </a:pPr>
            <a:r>
              <a:rPr lang="ru-RU" altLang="ru-RU" sz="1800" b="1"/>
              <a:t> 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5076825" y="2349500"/>
            <a:ext cx="367188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 </a:t>
            </a:r>
          </a:p>
        </p:txBody>
      </p:sp>
      <p:sp>
        <p:nvSpPr>
          <p:cNvPr id="11" name="Открывающая квадратная скобка 10"/>
          <p:cNvSpPr>
            <a:spLocks/>
          </p:cNvSpPr>
          <p:nvPr/>
        </p:nvSpPr>
        <p:spPr bwMode="auto">
          <a:xfrm rot="16200000">
            <a:off x="4679950" y="-1647825"/>
            <a:ext cx="215900" cy="7200900"/>
          </a:xfrm>
          <a:prstGeom prst="leftBrace">
            <a:avLst>
              <a:gd name="adj1" fmla="val 379544"/>
              <a:gd name="adj2" fmla="val 44796"/>
            </a:avLst>
          </a:prstGeom>
          <a:noFill/>
          <a:ln w="25400" algn="ctr">
            <a:solidFill>
              <a:srgbClr val="C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endParaRPr lang="ru-RU" sz="18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356100" y="2559050"/>
            <a:ext cx="4392613" cy="1768475"/>
          </a:xfrm>
          <a:prstGeom prst="rect">
            <a:avLst/>
          </a:prstGeom>
          <a:solidFill>
            <a:srgbClr val="FFCC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666699"/>
                </a:solidFill>
              </a:rPr>
              <a:t>НЕЗАВИСИМУЮ   ОЦЕНКУ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666699"/>
                </a:solidFill>
              </a:rPr>
              <a:t>КАЧЕСТВА ОБРАЗОВАТЕЛЬНОЙ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666699"/>
                </a:solidFill>
              </a:rPr>
              <a:t>ДЕЯТЕЛЬНОСТИ ОРГАНИЗАЦИЙ, ОСУЩЕСТВЛЯЮЩИХ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666699"/>
                </a:solidFill>
              </a:rPr>
              <a:t>ОБРАЗОВАТЕЛЬНУЮ ДЕЯТЕЛЬНОСТЬ</a:t>
            </a:r>
          </a:p>
        </p:txBody>
      </p:sp>
      <p:sp>
        <p:nvSpPr>
          <p:cNvPr id="34835" name="Rectangle 19"/>
          <p:cNvSpPr>
            <a:spLocks noChangeArrowheads="1"/>
          </p:cNvSpPr>
          <p:nvPr/>
        </p:nvSpPr>
        <p:spPr bwMode="auto">
          <a:xfrm>
            <a:off x="539750" y="2565400"/>
            <a:ext cx="3024188" cy="1768475"/>
          </a:xfrm>
          <a:prstGeom prst="rec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666699"/>
                </a:solidFill>
              </a:rPr>
              <a:t>НЕЗАВИСИМУЮ   ОЦЕНКУ     КАЧЕСТВА ПОДГОТОВКИ ОБУЧАЮЩИХСЯ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1800" b="1">
              <a:solidFill>
                <a:srgbClr val="666699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1800" b="1">
              <a:solidFill>
                <a:srgbClr val="666699"/>
              </a:solidFill>
            </a:endParaRPr>
          </a:p>
        </p:txBody>
      </p:sp>
      <p:sp>
        <p:nvSpPr>
          <p:cNvPr id="34836" name="AutoShape 20"/>
          <p:cNvSpPr>
            <a:spLocks noChangeArrowheads="1"/>
          </p:cNvSpPr>
          <p:nvPr/>
        </p:nvSpPr>
        <p:spPr bwMode="auto">
          <a:xfrm>
            <a:off x="1403350" y="4652963"/>
            <a:ext cx="6264275" cy="1511300"/>
          </a:xfrm>
          <a:prstGeom prst="horizontalScroll">
            <a:avLst>
              <a:gd name="adj" fmla="val 125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FontTx/>
              <a:buNone/>
            </a:pPr>
            <a:endParaRPr lang="ru-RU" altLang="ru-RU">
              <a:solidFill>
                <a:srgbClr val="FF0000"/>
              </a:solidFill>
            </a:endParaRPr>
          </a:p>
        </p:txBody>
      </p:sp>
      <p:sp>
        <p:nvSpPr>
          <p:cNvPr id="34838" name="Line 22"/>
          <p:cNvSpPr>
            <a:spLocks noChangeShapeType="1"/>
          </p:cNvSpPr>
          <p:nvPr/>
        </p:nvSpPr>
        <p:spPr bwMode="auto">
          <a:xfrm>
            <a:off x="971550" y="5300663"/>
            <a:ext cx="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0" name="AutoShape 24"/>
          <p:cNvSpPr>
            <a:spLocks noChangeArrowheads="1"/>
          </p:cNvSpPr>
          <p:nvPr/>
        </p:nvSpPr>
        <p:spPr bwMode="auto">
          <a:xfrm>
            <a:off x="827088" y="6092825"/>
            <a:ext cx="1028700" cy="1143000"/>
          </a:xfrm>
          <a:prstGeom prst="horizontalScroll">
            <a:avLst>
              <a:gd name="adj" fmla="val 125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42" name="AutoShape 26"/>
          <p:cNvSpPr>
            <a:spLocks noChangeArrowheads="1"/>
          </p:cNvSpPr>
          <p:nvPr/>
        </p:nvSpPr>
        <p:spPr bwMode="auto">
          <a:xfrm>
            <a:off x="1403350" y="4941888"/>
            <a:ext cx="6337300" cy="1008062"/>
          </a:xfrm>
          <a:prstGeom prst="wedgeRoundRectCallout">
            <a:avLst>
              <a:gd name="adj1" fmla="val -39755"/>
              <a:gd name="adj2" fmla="val 35829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</a:rPr>
              <a:t>статья 95 Федерального Закона от 29.12.2013 № 273-ФЗ</a:t>
            </a:r>
            <a:r>
              <a:rPr lang="en-US" altLang="ru-RU" sz="1800">
                <a:latin typeface="Times New Roman" panose="02020603050405020304" pitchFamily="18" charset="0"/>
              </a:rPr>
              <a:t> </a:t>
            </a:r>
            <a:r>
              <a:rPr lang="ru-RU" altLang="ru-RU" sz="1800">
                <a:latin typeface="Times New Roman" panose="02020603050405020304" pitchFamily="18" charset="0"/>
              </a:rPr>
              <a:t>«Об образовании в Российской Федерации»                           с изменениями и дополнениями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39750" y="188913"/>
            <a:ext cx="7920038" cy="1222375"/>
          </a:xfrm>
          <a:solidFill>
            <a:srgbClr val="3366FF"/>
          </a:solidFill>
        </p:spPr>
        <p:txBody>
          <a:bodyPr/>
          <a:lstStyle/>
          <a:p>
            <a:r>
              <a:rPr lang="ru-RU" altLang="ru-RU" sz="2800">
                <a:solidFill>
                  <a:schemeClr val="bg1"/>
                </a:solidFill>
              </a:rPr>
              <a:t>НЕЗАВИСИМАЯ ОЦЕНКА </a:t>
            </a:r>
            <a:br>
              <a:rPr lang="ru-RU" altLang="ru-RU" sz="2800">
                <a:solidFill>
                  <a:schemeClr val="bg1"/>
                </a:solidFill>
              </a:rPr>
            </a:br>
            <a:r>
              <a:rPr lang="ru-RU" altLang="ru-RU" sz="2800">
                <a:solidFill>
                  <a:schemeClr val="bg1"/>
                </a:solidFill>
              </a:rPr>
              <a:t>в управлении качеством образования</a:t>
            </a:r>
            <a:r>
              <a:rPr lang="en-US" altLang="ru-RU" sz="3600">
                <a:solidFill>
                  <a:schemeClr val="bg1"/>
                </a:solidFill>
              </a:rPr>
              <a:t/>
            </a:r>
            <a:br>
              <a:rPr lang="en-US" altLang="ru-RU" sz="3600">
                <a:solidFill>
                  <a:schemeClr val="bg1"/>
                </a:solidFill>
              </a:rPr>
            </a:br>
            <a:endParaRPr lang="ru-RU" altLang="ru-RU" sz="1800">
              <a:solidFill>
                <a:schemeClr val="bg1"/>
              </a:solidFill>
            </a:endParaRPr>
          </a:p>
        </p:txBody>
      </p:sp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4211638" y="5183188"/>
            <a:ext cx="4537075" cy="3127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en-US" altLang="ru-RU" sz="1600" b="1">
                <a:solidFill>
                  <a:srgbClr val="0079C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>
                <a:solidFill>
                  <a:srgbClr val="0079C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Выноска со стрелкой вправо 12"/>
          <p:cNvSpPr>
            <a:spLocks noChangeArrowheads="1"/>
          </p:cNvSpPr>
          <p:nvPr/>
        </p:nvSpPr>
        <p:spPr bwMode="auto">
          <a:xfrm>
            <a:off x="323850" y="1844675"/>
            <a:ext cx="3513138" cy="1871663"/>
          </a:xfrm>
          <a:prstGeom prst="rightArrowCallout">
            <a:avLst>
              <a:gd name="adj1" fmla="val 33074"/>
              <a:gd name="adj2" fmla="val 25000"/>
              <a:gd name="adj3" fmla="val 19013"/>
              <a:gd name="adj4" fmla="val 84694"/>
            </a:avLst>
          </a:prstGeom>
          <a:solidFill>
            <a:srgbClr val="FFFF00"/>
          </a:solidFill>
          <a:ln w="19050" algn="ctr">
            <a:solidFill>
              <a:schemeClr val="bg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ru-RU" altLang="ru-RU" sz="1800" b="1">
                <a:solidFill>
                  <a:srgbClr val="0079C2"/>
                </a:solidFill>
              </a:rPr>
              <a:t>ПРИМЕНЕНИЕ РЕЗУЛЬТАТОВ ОЦЕНКИ</a:t>
            </a:r>
          </a:p>
        </p:txBody>
      </p:sp>
      <p:sp>
        <p:nvSpPr>
          <p:cNvPr id="30729" name="Прямоугольник 11"/>
          <p:cNvSpPr>
            <a:spLocks noChangeArrowheads="1"/>
          </p:cNvSpPr>
          <p:nvPr/>
        </p:nvSpPr>
        <p:spPr bwMode="auto">
          <a:xfrm>
            <a:off x="4356100" y="1412875"/>
            <a:ext cx="4605338" cy="305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CC0000"/>
              </a:buClr>
              <a:buFont typeface="Wingdings" panose="05000000000000000000" pitchFamily="2" charset="2"/>
              <a:buBlip>
                <a:blip r:embed="rId3"/>
              </a:buBlip>
            </a:pPr>
            <a:r>
              <a:rPr lang="en-US" altLang="ru-RU" sz="160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/>
              <a:t>Принятие потребителями обоснованного решения при выборе услуги в конкретной организации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Blip>
                <a:blip r:embed="rId3"/>
              </a:buBlip>
            </a:pPr>
            <a:endParaRPr lang="en-US" altLang="ru-RU" sz="800" b="1"/>
          </a:p>
          <a:p>
            <a:pPr>
              <a:buClr>
                <a:srgbClr val="CC0000"/>
              </a:buClr>
              <a:buFont typeface="Wingdings" panose="05000000000000000000" pitchFamily="2" charset="2"/>
              <a:buBlip>
                <a:blip r:embed="rId3"/>
              </a:buBlip>
            </a:pPr>
            <a:r>
              <a:rPr lang="ru-RU" altLang="ru-RU" sz="1800" b="1"/>
              <a:t> Разработка и реализация предложений по улучшению качества работы организаций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Blip>
                <a:blip r:embed="rId3"/>
              </a:buBlip>
            </a:pPr>
            <a:endParaRPr lang="en-US" altLang="ru-RU" sz="800" b="1"/>
          </a:p>
          <a:p>
            <a:pPr>
              <a:buClr>
                <a:srgbClr val="CC0000"/>
              </a:buClr>
              <a:buFont typeface="Wingdings" panose="05000000000000000000" pitchFamily="2" charset="2"/>
              <a:buBlip>
                <a:blip r:embed="rId3"/>
              </a:buBlip>
            </a:pPr>
            <a:r>
              <a:rPr lang="ru-RU" altLang="ru-RU" sz="1800" b="1"/>
              <a:t> Установление диалога между организациями и потребителями услуг</a:t>
            </a:r>
          </a:p>
          <a:p>
            <a:pPr>
              <a:buClr>
                <a:srgbClr val="CC0000"/>
              </a:buClr>
              <a:buFont typeface="Wingdings" panose="05000000000000000000" pitchFamily="2" charset="2"/>
              <a:buBlip>
                <a:blip r:embed="rId3"/>
              </a:buBlip>
            </a:pPr>
            <a:endParaRPr lang="ru-RU" altLang="ru-RU" sz="1600" b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539750" y="4221163"/>
            <a:ext cx="6769100" cy="3952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ru-RU" altLang="ru-RU" sz="1800" i="1">
                <a:solidFill>
                  <a:srgbClr val="008000"/>
                </a:solidFill>
              </a:rPr>
              <a:t>                 </a:t>
            </a:r>
            <a:r>
              <a:rPr lang="ru-RU" altLang="ru-RU" sz="1800" b="1">
                <a:solidFill>
                  <a:srgbClr val="CC0000"/>
                </a:solidFill>
              </a:rPr>
              <a:t>На муниципальном и школьном уровнях: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827088" y="4652963"/>
            <a:ext cx="7705725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Blip>
                <a:blip r:embed="rId4"/>
              </a:buBlip>
            </a:pPr>
            <a:r>
              <a:rPr lang="ru-RU" altLang="ru-RU" sz="1800"/>
              <a:t> для оценки деятельности учителя (в том числе и в распределении стимулирующей части заработной платы); </a:t>
            </a:r>
          </a:p>
          <a:p>
            <a:pPr>
              <a:spcBef>
                <a:spcPct val="0"/>
              </a:spcBef>
              <a:buFontTx/>
              <a:buBlip>
                <a:blip r:embed="rId4"/>
              </a:buBlip>
            </a:pPr>
            <a:r>
              <a:rPr lang="ru-RU" altLang="ru-RU" sz="1800"/>
              <a:t> для аккредитация образовательного учреждения</a:t>
            </a:r>
            <a:r>
              <a:rPr lang="en-US" altLang="ru-RU" sz="1800"/>
              <a:t>;</a:t>
            </a:r>
            <a:endParaRPr lang="ru-RU" altLang="ru-RU" sz="1800"/>
          </a:p>
          <a:p>
            <a:pPr>
              <a:spcBef>
                <a:spcPct val="0"/>
              </a:spcBef>
              <a:buFontTx/>
              <a:buBlip>
                <a:blip r:embed="rId4"/>
              </a:buBlip>
            </a:pPr>
            <a:r>
              <a:rPr lang="ru-RU" altLang="ru-RU" sz="1800"/>
              <a:t> для разработки программ развития образовательных учреждений;</a:t>
            </a:r>
          </a:p>
          <a:p>
            <a:pPr>
              <a:spcBef>
                <a:spcPct val="0"/>
              </a:spcBef>
              <a:buFontTx/>
              <a:buBlip>
                <a:blip r:embed="rId4"/>
              </a:buBlip>
            </a:pPr>
            <a:r>
              <a:rPr lang="ru-RU" altLang="ru-RU" sz="1800"/>
              <a:t> для оценки эффективности управления образовательной сетью;</a:t>
            </a:r>
          </a:p>
          <a:p>
            <a:pPr>
              <a:spcBef>
                <a:spcPct val="0"/>
              </a:spcBef>
              <a:buFontTx/>
              <a:buBlip>
                <a:blip r:embed="rId4"/>
              </a:buBlip>
            </a:pPr>
            <a:r>
              <a:rPr lang="ru-RU" altLang="ru-RU" sz="1800"/>
              <a:t> для системы подготовки педагогических кадров и повышения квалификации</a:t>
            </a:r>
          </a:p>
        </p:txBody>
      </p:sp>
      <p:sp>
        <p:nvSpPr>
          <p:cNvPr id="30733" name="Oval 13"/>
          <p:cNvSpPr>
            <a:spLocks noChangeArrowheads="1"/>
          </p:cNvSpPr>
          <p:nvPr/>
        </p:nvSpPr>
        <p:spPr bwMode="auto">
          <a:xfrm>
            <a:off x="900113" y="4076700"/>
            <a:ext cx="6840537" cy="5762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95288" y="1268413"/>
            <a:ext cx="8424862" cy="5329237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90000"/>
              </a:lnSpc>
              <a:buClr>
                <a:srgbClr val="CC0066"/>
              </a:buClr>
              <a:buFont typeface="Wingdings" panose="05000000000000000000" pitchFamily="2" charset="2"/>
              <a:buChar char="ü"/>
            </a:pPr>
            <a:r>
              <a:rPr lang="ru-RU" altLang="ru-RU" sz="2800">
                <a:latin typeface="Times New Roman" panose="02020603050405020304" pitchFamily="18" charset="0"/>
              </a:rPr>
              <a:t>обеспечение открытости и доступности для потребителей информации о качестве работы образовательных организаций, качестве образовательных услуг, предоставляемых образовательными организациями; </a:t>
            </a:r>
          </a:p>
          <a:p>
            <a:pPr marL="0" indent="0">
              <a:lnSpc>
                <a:spcPct val="90000"/>
              </a:lnSpc>
              <a:buClr>
                <a:srgbClr val="CC0066"/>
              </a:buClr>
              <a:buFont typeface="Wingdings" panose="05000000000000000000" pitchFamily="2" charset="2"/>
              <a:buChar char="ü"/>
            </a:pPr>
            <a:r>
              <a:rPr lang="ru-RU" altLang="ru-RU" sz="2800">
                <a:latin typeface="Times New Roman" panose="02020603050405020304" pitchFamily="18" charset="0"/>
              </a:rPr>
              <a:t>привлечение к оценке качества образования общественных организаций, профессиональных сообществ и экспертов, специализирующихся на вопросах независимой оценки качества образования;</a:t>
            </a:r>
          </a:p>
          <a:p>
            <a:pPr marL="0" indent="0">
              <a:lnSpc>
                <a:spcPct val="90000"/>
              </a:lnSpc>
              <a:buClr>
                <a:srgbClr val="CC0066"/>
              </a:buClr>
              <a:buFont typeface="Wingdings" panose="05000000000000000000" pitchFamily="2" charset="2"/>
              <a:buChar char="ü"/>
            </a:pPr>
            <a:r>
              <a:rPr lang="ru-RU" altLang="ru-RU" sz="2800">
                <a:latin typeface="Times New Roman" panose="02020603050405020304" pitchFamily="18" charset="0"/>
              </a:rPr>
              <a:t>осуществление независимой, объективной внешней оценки качества работы образовательных организаций; </a:t>
            </a:r>
            <a:endParaRPr lang="en-US" altLang="ru-RU" sz="2800">
              <a:latin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Clr>
                <a:srgbClr val="CC0066"/>
              </a:buClr>
              <a:buFont typeface="Wingdings" panose="05000000000000000000" pitchFamily="2" charset="2"/>
              <a:buChar char="ü"/>
            </a:pPr>
            <a:r>
              <a:rPr lang="ru-RU" altLang="ru-RU" sz="2800">
                <a:latin typeface="Times New Roman" panose="02020603050405020304" pitchFamily="18" charset="0"/>
              </a:rPr>
              <a:t>общественная аккредитация.</a:t>
            </a:r>
          </a:p>
          <a:p>
            <a:pPr marL="0" indent="0">
              <a:lnSpc>
                <a:spcPct val="90000"/>
              </a:lnSpc>
              <a:buClr>
                <a:srgbClr val="CC0066"/>
              </a:buClr>
              <a:buFont typeface="Wingdings" panose="05000000000000000000" pitchFamily="2" charset="2"/>
              <a:buChar char="ü"/>
            </a:pPr>
            <a:endParaRPr lang="ru-RU" altLang="ru-RU" sz="2800">
              <a:latin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1104900"/>
          </a:xfrm>
          <a:solidFill>
            <a:srgbClr val="3366FF"/>
          </a:solidFill>
        </p:spPr>
        <p:txBody>
          <a:bodyPr/>
          <a:lstStyle/>
          <a:p>
            <a:r>
              <a:rPr lang="en-US" altLang="ru-RU" sz="2800" b="1">
                <a:solidFill>
                  <a:schemeClr val="bg1"/>
                </a:solidFill>
              </a:rPr>
              <a:t>                </a:t>
            </a:r>
            <a:r>
              <a:rPr lang="ru-RU" altLang="ru-RU" sz="2800" b="1">
                <a:solidFill>
                  <a:schemeClr val="bg1"/>
                </a:solidFill>
              </a:rPr>
              <a:t>Основными целями  независимой </a:t>
            </a:r>
            <a:r>
              <a:rPr lang="en-US" altLang="ru-RU" sz="2800" b="1">
                <a:solidFill>
                  <a:schemeClr val="bg1"/>
                </a:solidFill>
              </a:rPr>
              <a:t>  </a:t>
            </a:r>
            <a:br>
              <a:rPr lang="en-US" altLang="ru-RU" sz="2800" b="1">
                <a:solidFill>
                  <a:schemeClr val="bg1"/>
                </a:solidFill>
              </a:rPr>
            </a:br>
            <a:r>
              <a:rPr lang="en-US" altLang="ru-RU" sz="2800" b="1">
                <a:solidFill>
                  <a:schemeClr val="bg1"/>
                </a:solidFill>
              </a:rPr>
              <a:t>     </a:t>
            </a:r>
            <a:r>
              <a:rPr lang="ru-RU" altLang="ru-RU" sz="2800" b="1">
                <a:solidFill>
                  <a:schemeClr val="bg1"/>
                </a:solidFill>
              </a:rPr>
              <a:t>оценки качества образования являются:</a:t>
            </a:r>
          </a:p>
        </p:txBody>
      </p:sp>
      <p:sp>
        <p:nvSpPr>
          <p:cNvPr id="18437" name="Объект 2"/>
          <p:cNvSpPr txBox="1">
            <a:spLocks/>
          </p:cNvSpPr>
          <p:nvPr/>
        </p:nvSpPr>
        <p:spPr bwMode="auto">
          <a:xfrm>
            <a:off x="468313" y="4076700"/>
            <a:ext cx="763270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Font typeface="Arial" panose="020B0604020202020204" pitchFamily="34" charset="0"/>
              <a:buNone/>
            </a:pPr>
            <a:endParaRPr lang="ru-RU" altLang="ru-RU" sz="320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68313" y="1628775"/>
            <a:ext cx="8424862" cy="496887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 b="1">
                <a:latin typeface="Calibri" panose="020F0502020204030204" pitchFamily="34" charset="0"/>
              </a:rPr>
              <a:t>получение объективной информации о состоянии качества образования в Свердловской области, тенденциях, </a:t>
            </a:r>
            <a:r>
              <a:rPr lang="ru-RU" altLang="ru-RU" sz="2400" b="1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ru-RU" altLang="ru-RU" sz="2400" b="1">
                <a:latin typeface="Calibri" panose="020F0502020204030204" pitchFamily="34" charset="0"/>
              </a:rPr>
              <a:t>изменениях и причинах, влияющих на его уровень;</a:t>
            </a:r>
          </a:p>
          <a:p>
            <a:pPr marL="0" indent="0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 b="1">
                <a:latin typeface="Calibri" panose="020F0502020204030204" pitchFamily="34" charset="0"/>
              </a:rPr>
              <a:t>повышение качества и доступности образовательных услуг, предоставляемых образовательными организациями, качества работы образовательных организаций;</a:t>
            </a:r>
          </a:p>
          <a:p>
            <a:pPr marL="0" indent="0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 b="1">
                <a:latin typeface="Calibri" panose="020F0502020204030204" pitchFamily="34" charset="0"/>
              </a:rPr>
              <a:t>создание условий для объективной оценки качества образования образовательных организаций и о реализуемых ими образовательных программах;</a:t>
            </a:r>
          </a:p>
          <a:p>
            <a:pPr marL="0" indent="0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 b="1">
                <a:latin typeface="Calibri" panose="020F0502020204030204" pitchFamily="34" charset="0"/>
              </a:rPr>
              <a:t>стимулирование повышения качества образования образовательных организаций;</a:t>
            </a:r>
          </a:p>
          <a:p>
            <a:pPr marL="0" indent="0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2400" b="1">
                <a:latin typeface="Calibri" panose="020F0502020204030204" pitchFamily="34" charset="0"/>
              </a:rPr>
              <a:t>формирование единой системы диагностики и контроля состояния образования в Свердловской области, обеспечивающей определение факторов и своевременное выявление изменений, влияющих на качество образования в регионе.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1368425"/>
          </a:xfrm>
          <a:solidFill>
            <a:srgbClr val="3366FF"/>
          </a:solidFill>
        </p:spPr>
        <p:txBody>
          <a:bodyPr/>
          <a:lstStyle/>
          <a:p>
            <a:r>
              <a:rPr lang="ru-RU" altLang="ru-RU" sz="2800" b="1">
                <a:solidFill>
                  <a:schemeClr val="bg1"/>
                </a:solidFill>
              </a:rPr>
              <a:t>Основными задачами   независимой  оценки качества образования</a:t>
            </a:r>
            <a:r>
              <a:rPr lang="ru-RU" altLang="ru-RU" sz="2800" b="1"/>
              <a:t> </a:t>
            </a:r>
            <a:r>
              <a:rPr lang="ru-RU" altLang="ru-RU" sz="2800" b="1">
                <a:solidFill>
                  <a:schemeClr val="bg1"/>
                </a:solidFill>
              </a:rPr>
              <a:t>являются:</a:t>
            </a:r>
          </a:p>
        </p:txBody>
      </p:sp>
      <p:sp>
        <p:nvSpPr>
          <p:cNvPr id="16389" name="Объект 2"/>
          <p:cNvSpPr txBox="1">
            <a:spLocks/>
          </p:cNvSpPr>
          <p:nvPr/>
        </p:nvSpPr>
        <p:spPr bwMode="auto">
          <a:xfrm>
            <a:off x="457200" y="4102100"/>
            <a:ext cx="822960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Font typeface="Arial" panose="020B0604020202020204" pitchFamily="34" charset="0"/>
              <a:buNone/>
            </a:pPr>
            <a:endParaRPr lang="ru-RU" altLang="ru-RU" sz="320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3366FF"/>
          </a:solidFill>
        </p:spPr>
        <p:txBody>
          <a:bodyPr/>
          <a:lstStyle/>
          <a:p>
            <a:r>
              <a:rPr lang="en-US" altLang="ru-RU" sz="4000">
                <a:solidFill>
                  <a:schemeClr val="bg1"/>
                </a:solidFill>
              </a:rPr>
              <a:t> </a:t>
            </a:r>
            <a:r>
              <a:rPr lang="ru-RU" altLang="ru-RU" sz="3200">
                <a:solidFill>
                  <a:schemeClr val="bg1"/>
                </a:solidFill>
              </a:rPr>
              <a:t> ПОКАЗАТЕЛЬ </a:t>
            </a:r>
            <a:br>
              <a:rPr lang="ru-RU" altLang="ru-RU" sz="3200">
                <a:solidFill>
                  <a:schemeClr val="bg1"/>
                </a:solidFill>
              </a:rPr>
            </a:br>
            <a:r>
              <a:rPr lang="ru-RU" altLang="ru-RU" sz="3200">
                <a:solidFill>
                  <a:schemeClr val="bg1"/>
                </a:solidFill>
              </a:rPr>
              <a:t>СФОРМИРОВАННОСТИ НСОКО</a:t>
            </a:r>
            <a:r>
              <a:rPr lang="en-US" altLang="ru-RU" sz="3600">
                <a:solidFill>
                  <a:schemeClr val="bg1"/>
                </a:solidFill>
              </a:rPr>
              <a:t/>
            </a:r>
            <a:br>
              <a:rPr lang="en-US" altLang="ru-RU" sz="3600">
                <a:solidFill>
                  <a:schemeClr val="bg1"/>
                </a:solidFill>
              </a:rPr>
            </a:br>
            <a:endParaRPr lang="ru-RU" altLang="ru-RU" sz="1800">
              <a:solidFill>
                <a:schemeClr val="bg1"/>
              </a:solidFill>
            </a:endParaRPr>
          </a:p>
        </p:txBody>
      </p:sp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4211638" y="5183188"/>
            <a:ext cx="4537075" cy="3127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en-US" altLang="ru-RU" sz="1600" b="1">
                <a:solidFill>
                  <a:srgbClr val="0079C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>
                <a:solidFill>
                  <a:srgbClr val="0079C2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0421" name="Прямоугольник 11"/>
          <p:cNvSpPr>
            <a:spLocks noChangeArrowheads="1"/>
          </p:cNvSpPr>
          <p:nvPr/>
        </p:nvSpPr>
        <p:spPr bwMode="auto">
          <a:xfrm>
            <a:off x="395288" y="2852738"/>
            <a:ext cx="856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ru-RU" altLang="ru-RU" sz="1800" b="1"/>
              <a:t> </a:t>
            </a:r>
            <a:endParaRPr lang="ru-RU" altLang="ru-RU" sz="1600" b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1042988" y="1844675"/>
            <a:ext cx="6769100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i="1">
                <a:solidFill>
                  <a:srgbClr val="008000"/>
                </a:solidFill>
              </a:rPr>
              <a:t>ОБЩЕСТВЕННАЯ АККРЕДИТАЦИЯ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i="1">
                <a:solidFill>
                  <a:srgbClr val="008000"/>
                </a:solidFill>
              </a:rPr>
              <a:t>образовательной организации                 </a:t>
            </a:r>
            <a:r>
              <a:rPr lang="ru-RU" altLang="ru-RU" sz="1800" b="1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60424" name="Oval 8"/>
          <p:cNvSpPr>
            <a:spLocks noChangeArrowheads="1"/>
          </p:cNvSpPr>
          <p:nvPr/>
        </p:nvSpPr>
        <p:spPr bwMode="auto">
          <a:xfrm>
            <a:off x="900113" y="4076700"/>
            <a:ext cx="6840537" cy="5762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684213" y="2852738"/>
          <a:ext cx="8135937" cy="3476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0436" name="AutoShape 20"/>
          <p:cNvSpPr>
            <a:spLocks noChangeArrowheads="1"/>
          </p:cNvSpPr>
          <p:nvPr/>
        </p:nvSpPr>
        <p:spPr bwMode="auto">
          <a:xfrm>
            <a:off x="2916238" y="2349500"/>
            <a:ext cx="71437" cy="71438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3366FF"/>
          </a:solidFill>
        </p:spPr>
        <p:txBody>
          <a:bodyPr/>
          <a:lstStyle/>
          <a:p>
            <a:r>
              <a:rPr lang="ru-RU" altLang="ru-RU" sz="1400" b="1">
                <a:solidFill>
                  <a:schemeClr val="bg1"/>
                </a:solidFill>
              </a:rPr>
              <a:t/>
            </a:r>
            <a:br>
              <a:rPr lang="ru-RU" altLang="ru-RU" sz="1400" b="1">
                <a:solidFill>
                  <a:schemeClr val="bg1"/>
                </a:solidFill>
              </a:rPr>
            </a:br>
            <a:r>
              <a:rPr lang="ru-RU" altLang="ru-RU" sz="2000" b="1">
                <a:solidFill>
                  <a:schemeClr val="bg1"/>
                </a:solidFill>
              </a:rPr>
              <a:t>Условия, необходимые для осуществления независимой системы оценки качества  образования  </a:t>
            </a:r>
            <a:r>
              <a:rPr lang="ru-RU" altLang="ru-RU" sz="2000" b="1" i="1">
                <a:solidFill>
                  <a:schemeClr val="bg1"/>
                </a:solidFill>
              </a:rPr>
              <a:t> </a:t>
            </a:r>
            <a:r>
              <a:rPr lang="ru-RU" altLang="ru-RU" sz="2000" b="1">
                <a:solidFill>
                  <a:schemeClr val="bg1"/>
                </a:solidFill>
              </a:rPr>
              <a:t/>
            </a:r>
            <a:br>
              <a:rPr lang="ru-RU" altLang="ru-RU" sz="2000" b="1">
                <a:solidFill>
                  <a:schemeClr val="bg1"/>
                </a:solidFill>
              </a:rPr>
            </a:br>
            <a:endParaRPr lang="ru-RU" altLang="ru-RU" sz="2000" b="1">
              <a:solidFill>
                <a:schemeClr val="bg1"/>
              </a:solidFill>
            </a:endParaRPr>
          </a:p>
        </p:txBody>
      </p:sp>
      <p:graphicFrame>
        <p:nvGraphicFramePr>
          <p:cNvPr id="70659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797050"/>
          <a:ext cx="8229600" cy="4162425"/>
        </p:xfrm>
        <a:graphic>
          <a:graphicData uri="http://schemas.openxmlformats.org/drawingml/2006/table">
            <a:tbl>
              <a:tblPr/>
              <a:tblGrid>
                <a:gridCol w="3394075"/>
                <a:gridCol w="4835525"/>
              </a:tblGrid>
              <a:tr h="695325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Нормативная база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Институциональное закрепление проведения независимой оценки образования: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качества  образовательной деятельности   организаций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качества подготовки обучающихся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Организационные условия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мероприятий по осуществлению независимой оценки качества  образования.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Рабочая группа.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Общественный совет.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Кадровые условия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Квалифицированные эксперты в области оценки качества образования.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Открытый перечень.  Сведения об организациях, занимающихся проблемами качества образования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Условия финансирования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Решение вопросов финансирования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условия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Широкое информирование общественности о НСОКО ОО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79388" y="188913"/>
            <a:ext cx="8569325" cy="935037"/>
          </a:xfrm>
          <a:solidFill>
            <a:srgbClr val="3366FF"/>
          </a:solidFill>
        </p:spPr>
        <p:txBody>
          <a:bodyPr/>
          <a:lstStyle/>
          <a:p>
            <a:r>
              <a:rPr lang="ru-RU" altLang="ru-RU" sz="3200">
                <a:solidFill>
                  <a:schemeClr val="bg1"/>
                </a:solidFill>
              </a:rPr>
              <a:t> </a:t>
            </a:r>
            <a:r>
              <a:rPr lang="ru-RU" altLang="ru-RU" sz="4000" b="1" i="1">
                <a:solidFill>
                  <a:schemeClr val="bg1"/>
                </a:solidFill>
              </a:rPr>
              <a:t>НОРМАТИВНАЯ БАЗА  НСОКО</a:t>
            </a:r>
            <a:endParaRPr lang="ru-RU" altLang="ru-RU" sz="4000" b="1" i="1"/>
          </a:p>
        </p:txBody>
      </p:sp>
      <p:sp>
        <p:nvSpPr>
          <p:cNvPr id="58372" name="TextBox 3"/>
          <p:cNvSpPr txBox="1">
            <a:spLocks noChangeArrowheads="1"/>
          </p:cNvSpPr>
          <p:nvPr/>
        </p:nvSpPr>
        <p:spPr bwMode="auto">
          <a:xfrm>
            <a:off x="250825" y="1628775"/>
            <a:ext cx="8569325" cy="480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600" b="1"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ru-RU" altLang="ru-RU" sz="1400" b="1">
                <a:cs typeface="Arial" panose="020B0604020202020204" pitchFamily="34" charset="0"/>
              </a:rPr>
              <a:t>Федеральный Закон от 29.12.2013 № 273-ФЗ  «Об образовании в Российской Федерации»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None/>
            </a:pPr>
            <a:endParaRPr lang="ru-RU" altLang="ru-RU" sz="1400" b="1"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400" b="1">
                <a:cs typeface="Arial" panose="020B0604020202020204" pitchFamily="34" charset="0"/>
              </a:rPr>
              <a:t>    Указ Президента Российской Федерации от 07 мая 2012года  № 597 «О  мероприятиях      по реализации государственной социальной политики»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None/>
            </a:pPr>
            <a:endParaRPr lang="ru-RU" altLang="ru-RU" sz="1400" b="1"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400" b="1">
                <a:cs typeface="Arial" panose="020B0604020202020204" pitchFamily="34" charset="0"/>
              </a:rPr>
              <a:t>    Постановление Правительства Российской Федерации от 30.03.2013 № 286                        «О формировании независимой системы оценки качества работы  организаций, оказывающих социальные услуги» </a:t>
            </a:r>
            <a:endParaRPr lang="en-US" altLang="ru-RU" sz="1400" b="1"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None/>
            </a:pPr>
            <a:endParaRPr lang="ru-RU" altLang="ru-RU" sz="1400" b="1"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400" b="1">
                <a:cs typeface="Arial" panose="020B0604020202020204" pitchFamily="34" charset="0"/>
              </a:rPr>
              <a:t>    Постановление Правительства Российской Федерации от 05.08.2013 № 662                      «Об осуществлении мониторинга системы образования» </a:t>
            </a:r>
            <a:endParaRPr lang="en-US" altLang="ru-RU" sz="1400" b="1"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altLang="ru-RU" sz="1400" b="1">
              <a:cs typeface="Arial" panose="020B0604020202020204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400" b="1"/>
              <a:t>    Приказ Министерства образования и науки РФ</a:t>
            </a:r>
            <a:r>
              <a:rPr lang="en-US" altLang="ru-RU" sz="1400" b="1"/>
              <a:t> </a:t>
            </a:r>
            <a:r>
              <a:rPr lang="ru-RU" altLang="ru-RU" sz="1400" b="1"/>
              <a:t>от 15.01.2014 № 14 «Об утверждении показателей мониторинга системы образования»</a:t>
            </a:r>
            <a:endParaRPr lang="en-US" altLang="ru-RU" sz="1400" b="1"/>
          </a:p>
          <a:p>
            <a:pPr algn="just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ru-RU" altLang="ru-RU" sz="1400" b="1"/>
          </a:p>
          <a:p>
            <a:pPr algn="just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400" b="1"/>
              <a:t>    Приказ Министерства образования и науки РФ от 10.12. 2013 № 1324 «Об </a:t>
            </a:r>
            <a:r>
              <a:rPr lang="en-US" altLang="ru-RU" sz="1400" b="1"/>
              <a:t> </a:t>
            </a:r>
            <a:r>
              <a:rPr lang="ru-RU" altLang="ru-RU" sz="1400" b="1"/>
              <a:t>утверждении показателей деятельности образовательной организации, подлежащей самообследованию»</a:t>
            </a:r>
          </a:p>
          <a:p>
            <a:pPr algn="just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None/>
            </a:pPr>
            <a:endParaRPr lang="ru-RU" altLang="ru-RU" sz="1400" b="1"/>
          </a:p>
          <a:p>
            <a:pPr algn="just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ru-RU" sz="1400" b="1"/>
              <a:t>    </a:t>
            </a:r>
            <a:r>
              <a:rPr lang="ru-RU" altLang="ru-RU" sz="1400" b="1"/>
              <a:t>Приказ Министерства образования и науки РФ от 14.06. 2013 № 462 «Об утверждении порядка проведения самообследования образовательной  организации»</a:t>
            </a:r>
            <a:endParaRPr lang="en-US" altLang="ru-RU" sz="1400" b="1"/>
          </a:p>
          <a:p>
            <a:pPr algn="just">
              <a:spcBef>
                <a:spcPct val="20000"/>
              </a:spcBef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altLang="ru-RU" sz="1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ru-RU" alt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ru-RU" alt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21370</TotalTime>
  <Words>1184</Words>
  <Application>Microsoft Office PowerPoint</Application>
  <PresentationFormat>Экран (4:3)</PresentationFormat>
  <Paragraphs>198</Paragraphs>
  <Slides>16</Slides>
  <Notes>11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Bernard MT Condensed</vt:lpstr>
      <vt:lpstr>Calibri</vt:lpstr>
      <vt:lpstr>Wingdings</vt:lpstr>
      <vt:lpstr>Times New Roman</vt:lpstr>
      <vt:lpstr>Оформление по умолчанию</vt:lpstr>
      <vt:lpstr>                                                                                                                                                                                                                                         МИНИСТЕРСТВО ОБЩЕГО                                                                                                     И ПРОФЕССИОНАЛЬНОГО                                                                        ОБРАЗОВАНИЯ                                                                        СВЕРДЛОВСКОЙ БЛАСТИ </vt:lpstr>
      <vt:lpstr>Презентация PowerPoint</vt:lpstr>
      <vt:lpstr>Независимая  оценка качества образования  </vt:lpstr>
      <vt:lpstr>НЕЗАВИСИМАЯ ОЦЕНКА  в управлении качеством образования </vt:lpstr>
      <vt:lpstr>                Основными целями  независимой         оценки качества образования являются:</vt:lpstr>
      <vt:lpstr>Основными задачами   независимой  оценки качества образования являются:</vt:lpstr>
      <vt:lpstr>  ПОКАЗАТЕЛЬ  СФОРМИРОВАННОСТИ НСОКО </vt:lpstr>
      <vt:lpstr> Условия, необходимые для осуществления независимой системы оценки качества  образования    </vt:lpstr>
      <vt:lpstr> НОРМАТИВНАЯ БАЗА  НСОКО</vt:lpstr>
      <vt:lpstr>Статья 95 Федерального закона  № 273-ФЗ в новой редакции</vt:lpstr>
      <vt:lpstr> Мероприятия по подготовке к проведению НСОКО   </vt:lpstr>
      <vt:lpstr>      НСОКО. РИСКИ И ОГРАНИЧЕНИЯ</vt:lpstr>
      <vt:lpstr>Проблемы</vt:lpstr>
      <vt:lpstr>Актуальные задачи по построению муниципальных систем оценки качества образования</vt:lpstr>
      <vt:lpstr>Симптомы, выявляемые  при НСОКО</vt:lpstr>
      <vt:lpstr>Мероприятия по формированию НСОКО на этапе становления (дорожная карта)</vt:lpstr>
    </vt:vector>
  </TitlesOfParts>
  <Company>moso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Nata S. Poroshilova</dc:creator>
  <cp:lastModifiedBy>Чалко</cp:lastModifiedBy>
  <cp:revision>154</cp:revision>
  <dcterms:created xsi:type="dcterms:W3CDTF">2014-07-23T05:52:54Z</dcterms:created>
  <dcterms:modified xsi:type="dcterms:W3CDTF">2017-04-04T09:26:27Z</dcterms:modified>
</cp:coreProperties>
</file>